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Krona One"/>
      <p:regular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Poppi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D0D42A-851D-4B41-8AC2-C1FA5A949D85}">
  <a:tblStyle styleId="{44D0D42A-851D-4B41-8AC2-C1FA5A949D8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KronaOne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4.xml"/><Relationship Id="rId33" Type="http://schemas.openxmlformats.org/officeDocument/2006/relationships/font" Target="fonts/Poppins-regular.fntdata"/><Relationship Id="rId10" Type="http://schemas.openxmlformats.org/officeDocument/2006/relationships/slide" Target="slides/slide3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6.xml"/><Relationship Id="rId35" Type="http://schemas.openxmlformats.org/officeDocument/2006/relationships/font" Target="fonts/Poppins-italic.fntdata"/><Relationship Id="rId12" Type="http://schemas.openxmlformats.org/officeDocument/2006/relationships/slide" Target="slides/slide5.xml"/><Relationship Id="rId34" Type="http://schemas.openxmlformats.org/officeDocument/2006/relationships/font" Target="fonts/Poppi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37ad886926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137ad886926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39fc5faba6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图示删去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提炼观点+an important message from this paper: …</a:t>
            </a:r>
            <a:endParaRPr/>
          </a:p>
        </p:txBody>
      </p:sp>
      <p:sp>
        <p:nvSpPr>
          <p:cNvPr id="1026" name="Google Shape;1026;g139fc5faba6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37945b8a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137945b8a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37945b8a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137945b8a7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37945b8a7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介绍MDS图可以照读paper的分析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This could be expected, as plumbing can be seen as a special case of a DIY project, and hardware is needed to complete a DIY project.</a:t>
            </a:r>
            <a:endParaRPr/>
          </a:p>
        </p:txBody>
      </p:sp>
      <p:sp>
        <p:nvSpPr>
          <p:cNvPr id="1094" name="Google Shape;1094;g137945b8a7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37c69907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137c69907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37945b8a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g137945b8a7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37ad886926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g137ad886926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37ad886926_2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2" name="Google Shape;1252;g137ad886926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39fd0461af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0" name="Google Shape;1270;g139fd0461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37ad886926_2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8" name="Google Shape;1288;g137ad886926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37ad886926_2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137ad886926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7ad886926_2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3" name="Google Shape;1303;g137ad886926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37ad886926_2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137ad886926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37ad88692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37ad88692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37ad88692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37ad88692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37ad88692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37ad88692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37ad88692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37ad88692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39fc5faba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图示删去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提炼观点+an important message from this paper: …</a:t>
            </a:r>
            <a:endParaRPr/>
          </a:p>
        </p:txBody>
      </p:sp>
      <p:sp>
        <p:nvSpPr>
          <p:cNvPr id="979" name="Google Shape;979;g139fc5faba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34aebb3b2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图示删去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提炼观点+an important message from this paper: …</a:t>
            </a:r>
            <a:endParaRPr/>
          </a:p>
        </p:txBody>
      </p:sp>
      <p:sp>
        <p:nvSpPr>
          <p:cNvPr id="1008" name="Google Shape;1008;g134aebb3b2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32850" y="430825"/>
            <a:ext cx="8195700" cy="4282800"/>
          </a:xfrm>
          <a:prstGeom prst="rect">
            <a:avLst/>
          </a:prstGeom>
          <a:solidFill>
            <a:srgbClr val="F2E3D4"/>
          </a:solidFill>
          <a:ln cap="flat" cmpd="sng" w="1905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50" y="-6025"/>
            <a:ext cx="632700" cy="5143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101000" y="817950"/>
            <a:ext cx="6741600" cy="301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01000" y="3831450"/>
            <a:ext cx="6741600" cy="473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1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97" name="Google Shape;97;p11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" name="Google Shape;98;p11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99" name="Google Shape;99;p11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" name="Google Shape;100;p11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1" name="Google Shape;101;p11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" name="Google Shape;102;p11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1"/>
          <p:cNvSpPr/>
          <p:nvPr/>
        </p:nvSpPr>
        <p:spPr>
          <a:xfrm>
            <a:off x="630175" y="4211549"/>
            <a:ext cx="8198700" cy="508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"/>
          <p:cNvSpPr txBox="1"/>
          <p:nvPr>
            <p:ph hasCustomPrompt="1" type="title"/>
          </p:nvPr>
        </p:nvSpPr>
        <p:spPr>
          <a:xfrm rot="157">
            <a:off x="1449725" y="1414850"/>
            <a:ext cx="6549300" cy="1633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/>
          <p:nvPr>
            <p:ph idx="1" type="subTitle"/>
          </p:nvPr>
        </p:nvSpPr>
        <p:spPr>
          <a:xfrm>
            <a:off x="1449775" y="3049050"/>
            <a:ext cx="6549300" cy="493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6" name="Google Shape;106;p11"/>
          <p:cNvGrpSpPr/>
          <p:nvPr/>
        </p:nvGrpSpPr>
        <p:grpSpPr>
          <a:xfrm>
            <a:off x="1491282" y="4283071"/>
            <a:ext cx="6165551" cy="326993"/>
            <a:chOff x="1491282" y="4283071"/>
            <a:chExt cx="6165551" cy="326993"/>
          </a:xfrm>
        </p:grpSpPr>
        <p:sp>
          <p:nvSpPr>
            <p:cNvPr id="107" name="Google Shape;107;p11"/>
            <p:cNvSpPr/>
            <p:nvPr/>
          </p:nvSpPr>
          <p:spPr>
            <a:xfrm>
              <a:off x="14912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26577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382423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499070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61571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73236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116" name="Google Shape;116;p13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9" name="Google Shape;119;p13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0" name="Google Shape;120;p13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3"/>
          <p:cNvSpPr txBox="1"/>
          <p:nvPr>
            <p:ph idx="1" type="subTitle"/>
          </p:nvPr>
        </p:nvSpPr>
        <p:spPr>
          <a:xfrm>
            <a:off x="2014861" y="1669600"/>
            <a:ext cx="2445300" cy="407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2" type="subTitle"/>
          </p:nvPr>
        </p:nvSpPr>
        <p:spPr>
          <a:xfrm>
            <a:off x="2013476" y="2018275"/>
            <a:ext cx="2445300" cy="88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hasCustomPrompt="1" type="title"/>
          </p:nvPr>
        </p:nvSpPr>
        <p:spPr>
          <a:xfrm>
            <a:off x="1036901" y="1669600"/>
            <a:ext cx="9693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idx="3" type="subTitle"/>
          </p:nvPr>
        </p:nvSpPr>
        <p:spPr>
          <a:xfrm>
            <a:off x="2013486" y="3021225"/>
            <a:ext cx="2445300" cy="407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4" type="subTitle"/>
          </p:nvPr>
        </p:nvSpPr>
        <p:spPr>
          <a:xfrm>
            <a:off x="2013476" y="3368313"/>
            <a:ext cx="2445300" cy="88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hasCustomPrompt="1" idx="5" type="title"/>
          </p:nvPr>
        </p:nvSpPr>
        <p:spPr>
          <a:xfrm>
            <a:off x="1036901" y="3021225"/>
            <a:ext cx="9693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6" type="subTitle"/>
          </p:nvPr>
        </p:nvSpPr>
        <p:spPr>
          <a:xfrm>
            <a:off x="5969309" y="1669600"/>
            <a:ext cx="2445300" cy="4077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7" type="subTitle"/>
          </p:nvPr>
        </p:nvSpPr>
        <p:spPr>
          <a:xfrm>
            <a:off x="5967924" y="2018275"/>
            <a:ext cx="2445300" cy="88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hasCustomPrompt="1" idx="8" type="title"/>
          </p:nvPr>
        </p:nvSpPr>
        <p:spPr>
          <a:xfrm>
            <a:off x="4998649" y="1669600"/>
            <a:ext cx="9693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idx="9" type="subTitle"/>
          </p:nvPr>
        </p:nvSpPr>
        <p:spPr>
          <a:xfrm>
            <a:off x="5969374" y="3021225"/>
            <a:ext cx="2445300" cy="40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3" type="subTitle"/>
          </p:nvPr>
        </p:nvSpPr>
        <p:spPr>
          <a:xfrm>
            <a:off x="5969374" y="3368300"/>
            <a:ext cx="2445300" cy="88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hasCustomPrompt="1" idx="14" type="title"/>
          </p:nvPr>
        </p:nvSpPr>
        <p:spPr>
          <a:xfrm>
            <a:off x="4998649" y="3021225"/>
            <a:ext cx="9693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idx="15" type="title"/>
          </p:nvPr>
        </p:nvSpPr>
        <p:spPr>
          <a:xfrm>
            <a:off x="1024825" y="540000"/>
            <a:ext cx="4759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4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137" name="Google Shape;137;p14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139" name="Google Shape;139;p14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0" name="Google Shape;140;p14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1" name="Google Shape;141;p14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" name="Google Shape;142;p14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type="title"/>
          </p:nvPr>
        </p:nvSpPr>
        <p:spPr>
          <a:xfrm>
            <a:off x="3523857" y="2801550"/>
            <a:ext cx="4907400" cy="4572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3523825" y="957475"/>
            <a:ext cx="4907400" cy="184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14"/>
          <p:cNvSpPr/>
          <p:nvPr/>
        </p:nvSpPr>
        <p:spPr>
          <a:xfrm>
            <a:off x="630200" y="4205478"/>
            <a:ext cx="81987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14"/>
          <p:cNvGrpSpPr/>
          <p:nvPr/>
        </p:nvGrpSpPr>
        <p:grpSpPr>
          <a:xfrm>
            <a:off x="1491282" y="4283071"/>
            <a:ext cx="6165551" cy="326993"/>
            <a:chOff x="1491282" y="4283071"/>
            <a:chExt cx="6165551" cy="326993"/>
          </a:xfrm>
        </p:grpSpPr>
        <p:sp>
          <p:nvSpPr>
            <p:cNvPr id="147" name="Google Shape;147;p14"/>
            <p:cNvSpPr/>
            <p:nvPr/>
          </p:nvSpPr>
          <p:spPr>
            <a:xfrm>
              <a:off x="14912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26577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382423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99070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61571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3236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5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155" name="Google Shape;155;p15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15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157" name="Google Shape;157;p15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8" name="Google Shape;158;p15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9" name="Google Shape;159;p15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" name="Google Shape;160;p15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2059050" y="3517425"/>
            <a:ext cx="5330700" cy="7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type="title"/>
          </p:nvPr>
        </p:nvSpPr>
        <p:spPr>
          <a:xfrm>
            <a:off x="2007450" y="1492350"/>
            <a:ext cx="5433900" cy="1864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6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165" name="Google Shape;165;p16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6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167" name="Google Shape;167;p16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8" name="Google Shape;168;p16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9" name="Google Shape;169;p16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" name="Google Shape;170;p16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6"/>
          <p:cNvSpPr txBox="1"/>
          <p:nvPr>
            <p:ph type="title"/>
          </p:nvPr>
        </p:nvSpPr>
        <p:spPr>
          <a:xfrm>
            <a:off x="1168225" y="1607600"/>
            <a:ext cx="4146000" cy="138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16"/>
          <p:cNvSpPr txBox="1"/>
          <p:nvPr>
            <p:ph hasCustomPrompt="1" idx="2" type="title"/>
          </p:nvPr>
        </p:nvSpPr>
        <p:spPr>
          <a:xfrm>
            <a:off x="6461425" y="1697550"/>
            <a:ext cx="1758300" cy="1748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3000000" dist="1428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16"/>
          <p:cNvSpPr txBox="1"/>
          <p:nvPr>
            <p:ph idx="1" type="subTitle"/>
          </p:nvPr>
        </p:nvSpPr>
        <p:spPr>
          <a:xfrm>
            <a:off x="1803050" y="3725720"/>
            <a:ext cx="2877000" cy="6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6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7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176" name="Google Shape;176;p17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" name="Google Shape;177;p17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178" name="Google Shape;178;p17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9" name="Google Shape;179;p17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0" name="Google Shape;180;p17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" name="Google Shape;181;p17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7"/>
          <p:cNvSpPr txBox="1"/>
          <p:nvPr>
            <p:ph type="title"/>
          </p:nvPr>
        </p:nvSpPr>
        <p:spPr>
          <a:xfrm>
            <a:off x="3835221" y="2482127"/>
            <a:ext cx="4538100" cy="841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3" name="Google Shape;183;p17"/>
          <p:cNvSpPr txBox="1"/>
          <p:nvPr>
            <p:ph idx="1" type="subTitle"/>
          </p:nvPr>
        </p:nvSpPr>
        <p:spPr>
          <a:xfrm>
            <a:off x="3835221" y="3323925"/>
            <a:ext cx="4538100" cy="609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7"/>
          <p:cNvSpPr txBox="1"/>
          <p:nvPr>
            <p:ph hasCustomPrompt="1" idx="2" type="title"/>
          </p:nvPr>
        </p:nvSpPr>
        <p:spPr>
          <a:xfrm>
            <a:off x="5509971" y="632351"/>
            <a:ext cx="1188600" cy="1188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1428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17"/>
          <p:cNvSpPr/>
          <p:nvPr/>
        </p:nvSpPr>
        <p:spPr>
          <a:xfrm>
            <a:off x="635925" y="432650"/>
            <a:ext cx="2739300" cy="4277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2">
            <a:alphaModFix/>
          </a:blip>
          <a:srcRect b="17461" l="29359" r="33400" t="22532"/>
          <a:stretch/>
        </p:blipFill>
        <p:spPr>
          <a:xfrm>
            <a:off x="652525" y="433300"/>
            <a:ext cx="2722698" cy="4277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7"/>
          <p:cNvGrpSpPr/>
          <p:nvPr/>
        </p:nvGrpSpPr>
        <p:grpSpPr>
          <a:xfrm>
            <a:off x="926774" y="1022413"/>
            <a:ext cx="2271150" cy="3099318"/>
            <a:chOff x="1060274" y="1523363"/>
            <a:chExt cx="2271150" cy="3099318"/>
          </a:xfrm>
        </p:grpSpPr>
        <p:sp>
          <p:nvSpPr>
            <p:cNvPr id="188" name="Google Shape;188;p17"/>
            <p:cNvSpPr/>
            <p:nvPr/>
          </p:nvSpPr>
          <p:spPr>
            <a:xfrm>
              <a:off x="1087138" y="3076982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2636312" y="1523363"/>
              <a:ext cx="430271" cy="423121"/>
            </a:xfrm>
            <a:custGeom>
              <a:rect b="b" l="l" r="r" t="t"/>
              <a:pathLst>
                <a:path extrusionOk="0" h="21009" w="21364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2211448" y="3854856"/>
              <a:ext cx="245592" cy="239765"/>
            </a:xfrm>
            <a:custGeom>
              <a:rect b="b" l="l" r="r" t="t"/>
              <a:pathLst>
                <a:path extrusionOk="0" h="8188" w="8387">
                  <a:moveTo>
                    <a:pt x="5276" y="1"/>
                  </a:moveTo>
                  <a:cubicBezTo>
                    <a:pt x="5181" y="1"/>
                    <a:pt x="5082" y="46"/>
                    <a:pt x="5028" y="141"/>
                  </a:cubicBezTo>
                  <a:cubicBezTo>
                    <a:pt x="4103" y="2126"/>
                    <a:pt x="3334" y="2848"/>
                    <a:pt x="1653" y="2848"/>
                  </a:cubicBezTo>
                  <a:cubicBezTo>
                    <a:pt x="1272" y="2848"/>
                    <a:pt x="845" y="2811"/>
                    <a:pt x="358" y="2743"/>
                  </a:cubicBezTo>
                  <a:cubicBezTo>
                    <a:pt x="346" y="2742"/>
                    <a:pt x="334" y="2741"/>
                    <a:pt x="323" y="2741"/>
                  </a:cubicBezTo>
                  <a:cubicBezTo>
                    <a:pt x="53" y="2741"/>
                    <a:pt x="0" y="3115"/>
                    <a:pt x="224" y="3243"/>
                  </a:cubicBezTo>
                  <a:cubicBezTo>
                    <a:pt x="2659" y="4377"/>
                    <a:pt x="3193" y="5278"/>
                    <a:pt x="2826" y="7913"/>
                  </a:cubicBezTo>
                  <a:cubicBezTo>
                    <a:pt x="2806" y="8091"/>
                    <a:pt x="2939" y="8187"/>
                    <a:pt x="3078" y="8187"/>
                  </a:cubicBezTo>
                  <a:cubicBezTo>
                    <a:pt x="3174" y="8187"/>
                    <a:pt x="3272" y="8142"/>
                    <a:pt x="3327" y="8047"/>
                  </a:cubicBezTo>
                  <a:cubicBezTo>
                    <a:pt x="4251" y="6061"/>
                    <a:pt x="5021" y="5340"/>
                    <a:pt x="6701" y="5340"/>
                  </a:cubicBezTo>
                  <a:cubicBezTo>
                    <a:pt x="7082" y="5340"/>
                    <a:pt x="7510" y="5377"/>
                    <a:pt x="7997" y="5445"/>
                  </a:cubicBezTo>
                  <a:cubicBezTo>
                    <a:pt x="8008" y="5446"/>
                    <a:pt x="8020" y="5447"/>
                    <a:pt x="8031" y="5447"/>
                  </a:cubicBezTo>
                  <a:cubicBezTo>
                    <a:pt x="8304" y="5447"/>
                    <a:pt x="8386" y="5073"/>
                    <a:pt x="8130" y="4944"/>
                  </a:cubicBezTo>
                  <a:cubicBezTo>
                    <a:pt x="5695" y="3810"/>
                    <a:pt x="5161" y="2910"/>
                    <a:pt x="5528" y="274"/>
                  </a:cubicBezTo>
                  <a:cubicBezTo>
                    <a:pt x="5548" y="97"/>
                    <a:pt x="5415" y="1"/>
                    <a:pt x="5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1060274" y="1946483"/>
              <a:ext cx="122752" cy="120322"/>
            </a:xfrm>
            <a:custGeom>
              <a:rect b="b" l="l" r="r" t="t"/>
              <a:pathLst>
                <a:path extrusionOk="0" h="4109" w="4192">
                  <a:moveTo>
                    <a:pt x="2650" y="0"/>
                  </a:moveTo>
                  <a:cubicBezTo>
                    <a:pt x="2605" y="0"/>
                    <a:pt x="2561" y="19"/>
                    <a:pt x="2536" y="56"/>
                  </a:cubicBezTo>
                  <a:cubicBezTo>
                    <a:pt x="2095" y="1048"/>
                    <a:pt x="1700" y="1402"/>
                    <a:pt x="826" y="1402"/>
                  </a:cubicBezTo>
                  <a:cubicBezTo>
                    <a:pt x="641" y="1402"/>
                    <a:pt x="434" y="1387"/>
                    <a:pt x="201" y="1357"/>
                  </a:cubicBezTo>
                  <a:cubicBezTo>
                    <a:pt x="34" y="1357"/>
                    <a:pt x="1" y="1558"/>
                    <a:pt x="134" y="1624"/>
                  </a:cubicBezTo>
                  <a:cubicBezTo>
                    <a:pt x="1335" y="2158"/>
                    <a:pt x="1602" y="2625"/>
                    <a:pt x="1435" y="3959"/>
                  </a:cubicBezTo>
                  <a:cubicBezTo>
                    <a:pt x="1435" y="4056"/>
                    <a:pt x="1503" y="4108"/>
                    <a:pt x="1566" y="4108"/>
                  </a:cubicBezTo>
                  <a:cubicBezTo>
                    <a:pt x="1612" y="4108"/>
                    <a:pt x="1655" y="4082"/>
                    <a:pt x="1669" y="4026"/>
                  </a:cubicBezTo>
                  <a:cubicBezTo>
                    <a:pt x="2109" y="3035"/>
                    <a:pt x="2504" y="2680"/>
                    <a:pt x="3379" y="2680"/>
                  </a:cubicBezTo>
                  <a:cubicBezTo>
                    <a:pt x="3564" y="2680"/>
                    <a:pt x="3770" y="2696"/>
                    <a:pt x="4004" y="2725"/>
                  </a:cubicBezTo>
                  <a:cubicBezTo>
                    <a:pt x="4020" y="2733"/>
                    <a:pt x="4035" y="2737"/>
                    <a:pt x="4050" y="2737"/>
                  </a:cubicBezTo>
                  <a:cubicBezTo>
                    <a:pt x="4151" y="2737"/>
                    <a:pt x="4191" y="2550"/>
                    <a:pt x="4104" y="2492"/>
                  </a:cubicBezTo>
                  <a:cubicBezTo>
                    <a:pt x="2869" y="1924"/>
                    <a:pt x="2636" y="1491"/>
                    <a:pt x="2803" y="157"/>
                  </a:cubicBezTo>
                  <a:cubicBezTo>
                    <a:pt x="2803" y="52"/>
                    <a:pt x="2725" y="0"/>
                    <a:pt x="2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 rot="-1377309">
              <a:off x="3189887" y="4482803"/>
              <a:ext cx="122864" cy="120697"/>
            </a:xfrm>
            <a:custGeom>
              <a:rect b="b" l="l" r="r" t="t"/>
              <a:pathLst>
                <a:path extrusionOk="0" h="4122" w="4196">
                  <a:moveTo>
                    <a:pt x="2658" y="1"/>
                  </a:moveTo>
                  <a:cubicBezTo>
                    <a:pt x="2610" y="1"/>
                    <a:pt x="2562" y="27"/>
                    <a:pt x="2535" y="81"/>
                  </a:cubicBezTo>
                  <a:cubicBezTo>
                    <a:pt x="2095" y="1072"/>
                    <a:pt x="1700" y="1427"/>
                    <a:pt x="825" y="1427"/>
                  </a:cubicBezTo>
                  <a:cubicBezTo>
                    <a:pt x="640" y="1427"/>
                    <a:pt x="433" y="1411"/>
                    <a:pt x="200" y="1382"/>
                  </a:cubicBezTo>
                  <a:cubicBezTo>
                    <a:pt x="33" y="1382"/>
                    <a:pt x="0" y="1582"/>
                    <a:pt x="134" y="1615"/>
                  </a:cubicBezTo>
                  <a:cubicBezTo>
                    <a:pt x="1334" y="2182"/>
                    <a:pt x="1601" y="2616"/>
                    <a:pt x="1434" y="3950"/>
                  </a:cubicBezTo>
                  <a:cubicBezTo>
                    <a:pt x="1434" y="4056"/>
                    <a:pt x="1515" y="4121"/>
                    <a:pt x="1582" y="4121"/>
                  </a:cubicBezTo>
                  <a:cubicBezTo>
                    <a:pt x="1621" y="4121"/>
                    <a:pt x="1656" y="4099"/>
                    <a:pt x="1668" y="4050"/>
                  </a:cubicBezTo>
                  <a:cubicBezTo>
                    <a:pt x="2108" y="3059"/>
                    <a:pt x="2503" y="2704"/>
                    <a:pt x="3378" y="2704"/>
                  </a:cubicBezTo>
                  <a:cubicBezTo>
                    <a:pt x="3563" y="2704"/>
                    <a:pt x="3770" y="2720"/>
                    <a:pt x="4003" y="2749"/>
                  </a:cubicBezTo>
                  <a:cubicBezTo>
                    <a:pt x="4013" y="2752"/>
                    <a:pt x="4023" y="2753"/>
                    <a:pt x="4032" y="2753"/>
                  </a:cubicBezTo>
                  <a:cubicBezTo>
                    <a:pt x="4146" y="2753"/>
                    <a:pt x="4195" y="2577"/>
                    <a:pt x="4103" y="2516"/>
                  </a:cubicBezTo>
                  <a:cubicBezTo>
                    <a:pt x="2869" y="1949"/>
                    <a:pt x="2635" y="1515"/>
                    <a:pt x="2802" y="181"/>
                  </a:cubicBezTo>
                  <a:cubicBezTo>
                    <a:pt x="2802" y="61"/>
                    <a:pt x="2730" y="1"/>
                    <a:pt x="2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6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8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195" name="Google Shape;195;p18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" name="Google Shape;196;p18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197" name="Google Shape;197;p18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8" name="Google Shape;198;p18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9" name="Google Shape;199;p18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" name="Google Shape;200;p18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18"/>
          <p:cNvSpPr/>
          <p:nvPr/>
        </p:nvSpPr>
        <p:spPr>
          <a:xfrm flipH="1">
            <a:off x="636671" y="430050"/>
            <a:ext cx="2983800" cy="4276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18"/>
          <p:cNvGrpSpPr/>
          <p:nvPr/>
        </p:nvGrpSpPr>
        <p:grpSpPr>
          <a:xfrm rot="5400000">
            <a:off x="2046" y="1092059"/>
            <a:ext cx="4251638" cy="2951652"/>
            <a:chOff x="1764538" y="-296561"/>
            <a:chExt cx="7378754" cy="4991801"/>
          </a:xfrm>
        </p:grpSpPr>
        <p:grpSp>
          <p:nvGrpSpPr>
            <p:cNvPr id="203" name="Google Shape;203;p18"/>
            <p:cNvGrpSpPr/>
            <p:nvPr/>
          </p:nvGrpSpPr>
          <p:grpSpPr>
            <a:xfrm>
              <a:off x="1764538" y="-296561"/>
              <a:ext cx="7378754" cy="4991801"/>
              <a:chOff x="1225201" y="-4735211"/>
              <a:chExt cx="7378754" cy="4991801"/>
            </a:xfrm>
          </p:grpSpPr>
          <p:sp>
            <p:nvSpPr>
              <p:cNvPr id="204" name="Google Shape;204;p18"/>
              <p:cNvSpPr/>
              <p:nvPr/>
            </p:nvSpPr>
            <p:spPr>
              <a:xfrm>
                <a:off x="1500031" y="-4735211"/>
                <a:ext cx="25" cy="4991801"/>
              </a:xfrm>
              <a:custGeom>
                <a:rect b="b" l="l" r="r" t="t"/>
                <a:pathLst>
                  <a:path extrusionOk="0" fill="none" h="302671" w="1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>
                <a:off x="2263332" y="-4735211"/>
                <a:ext cx="25" cy="4991801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8"/>
              <p:cNvSpPr/>
              <p:nvPr/>
            </p:nvSpPr>
            <p:spPr>
              <a:xfrm>
                <a:off x="3031333" y="-4735211"/>
                <a:ext cx="25" cy="4991801"/>
              </a:xfrm>
              <a:custGeom>
                <a:rect b="b" l="l" r="r" t="t"/>
                <a:pathLst>
                  <a:path extrusionOk="0" fill="none" h="302671" w="1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3797009" y="-4735211"/>
                <a:ext cx="25" cy="4991801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4562660" y="-4735211"/>
                <a:ext cx="25" cy="4991801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8"/>
              <p:cNvSpPr/>
              <p:nvPr/>
            </p:nvSpPr>
            <p:spPr>
              <a:xfrm>
                <a:off x="5328311" y="-4735211"/>
                <a:ext cx="25" cy="4991801"/>
              </a:xfrm>
              <a:custGeom>
                <a:rect b="b" l="l" r="r" t="t"/>
                <a:pathLst>
                  <a:path extrusionOk="0" fill="none" h="302671" w="1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8"/>
              <p:cNvSpPr/>
              <p:nvPr/>
            </p:nvSpPr>
            <p:spPr>
              <a:xfrm>
                <a:off x="6091612" y="-4735211"/>
                <a:ext cx="25" cy="4991801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8"/>
              <p:cNvSpPr/>
              <p:nvPr/>
            </p:nvSpPr>
            <p:spPr>
              <a:xfrm>
                <a:off x="6857263" y="-4735211"/>
                <a:ext cx="25" cy="4991801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8"/>
              <p:cNvSpPr/>
              <p:nvPr/>
            </p:nvSpPr>
            <p:spPr>
              <a:xfrm>
                <a:off x="1225201" y="-4026336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1225201" y="-3260688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1225201" y="-2497390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>
                <a:off x="1225201" y="-1731741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>
                <a:off x="1225201" y="-966093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8"/>
              <p:cNvSpPr/>
              <p:nvPr/>
            </p:nvSpPr>
            <p:spPr>
              <a:xfrm>
                <a:off x="1225201" y="-198070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" name="Google Shape;218;p18"/>
            <p:cNvSpPr/>
            <p:nvPr/>
          </p:nvSpPr>
          <p:spPr>
            <a:xfrm>
              <a:off x="8162251" y="-296561"/>
              <a:ext cx="25" cy="4991801"/>
            </a:xfrm>
            <a:custGeom>
              <a:rect b="b" l="l" r="r" t="t"/>
              <a:pathLst>
                <a:path extrusionOk="0" fill="none" h="302671" w="1">
                  <a:moveTo>
                    <a:pt x="0" y="1"/>
                  </a:moveTo>
                  <a:lnTo>
                    <a:pt x="0" y="302671"/>
                  </a:lnTo>
                </a:path>
              </a:pathLst>
            </a:custGeom>
            <a:noFill/>
            <a:ln cap="flat" cmpd="sng" w="14175">
              <a:solidFill>
                <a:srgbClr val="FCEDDE"/>
              </a:solidFill>
              <a:prstDash val="solid"/>
              <a:miter lim="945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8924452" y="-296561"/>
              <a:ext cx="25" cy="4991801"/>
            </a:xfrm>
            <a:custGeom>
              <a:rect b="b" l="l" r="r" t="t"/>
              <a:pathLst>
                <a:path extrusionOk="0" fill="none" h="302671" w="1">
                  <a:moveTo>
                    <a:pt x="0" y="1"/>
                  </a:moveTo>
                  <a:lnTo>
                    <a:pt x="0" y="302671"/>
                  </a:lnTo>
                </a:path>
              </a:pathLst>
            </a:custGeom>
            <a:noFill/>
            <a:ln cap="flat" cmpd="sng" w="14175">
              <a:solidFill>
                <a:srgbClr val="FCEDDE"/>
              </a:solidFill>
              <a:prstDash val="solid"/>
              <a:miter lim="945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>
            <a:off x="3620475" y="4204361"/>
            <a:ext cx="5208600" cy="508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 txBox="1"/>
          <p:nvPr>
            <p:ph type="title"/>
          </p:nvPr>
        </p:nvSpPr>
        <p:spPr>
          <a:xfrm flipH="1">
            <a:off x="4149021" y="1607600"/>
            <a:ext cx="4146000" cy="1385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" name="Google Shape;222;p18"/>
          <p:cNvSpPr txBox="1"/>
          <p:nvPr>
            <p:ph hasCustomPrompt="1" idx="2" type="title"/>
          </p:nvPr>
        </p:nvSpPr>
        <p:spPr>
          <a:xfrm flipH="1">
            <a:off x="1168225" y="1697550"/>
            <a:ext cx="1758300" cy="17484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3000000" dist="1428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18"/>
          <p:cNvSpPr txBox="1"/>
          <p:nvPr>
            <p:ph idx="1" type="subTitle"/>
          </p:nvPr>
        </p:nvSpPr>
        <p:spPr>
          <a:xfrm flipH="1">
            <a:off x="4149021" y="2992700"/>
            <a:ext cx="4146000" cy="609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9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226" name="Google Shape;226;p19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" name="Google Shape;227;p19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228" name="Google Shape;228;p19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9" name="Google Shape;229;p19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0" name="Google Shape;230;p19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1" name="Google Shape;231;p19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19"/>
          <p:cNvSpPr/>
          <p:nvPr/>
        </p:nvSpPr>
        <p:spPr>
          <a:xfrm>
            <a:off x="4572000" y="427625"/>
            <a:ext cx="4256700" cy="4276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19"/>
          <p:cNvGrpSpPr/>
          <p:nvPr/>
        </p:nvGrpSpPr>
        <p:grpSpPr>
          <a:xfrm>
            <a:off x="4590848" y="446818"/>
            <a:ext cx="4230954" cy="4251638"/>
            <a:chOff x="4565126" y="446818"/>
            <a:chExt cx="4230954" cy="4251638"/>
          </a:xfrm>
        </p:grpSpPr>
        <p:grpSp>
          <p:nvGrpSpPr>
            <p:cNvPr id="234" name="Google Shape;234;p19"/>
            <p:cNvGrpSpPr/>
            <p:nvPr/>
          </p:nvGrpSpPr>
          <p:grpSpPr>
            <a:xfrm rot="5400000">
              <a:off x="4554784" y="457160"/>
              <a:ext cx="4251638" cy="4230954"/>
              <a:chOff x="1764538" y="-889963"/>
              <a:chExt cx="7378754" cy="7155342"/>
            </a:xfrm>
          </p:grpSpPr>
          <p:grpSp>
            <p:nvGrpSpPr>
              <p:cNvPr id="235" name="Google Shape;235;p19"/>
              <p:cNvGrpSpPr/>
              <p:nvPr/>
            </p:nvGrpSpPr>
            <p:grpSpPr>
              <a:xfrm>
                <a:off x="1764538" y="-857226"/>
                <a:ext cx="7378754" cy="7122605"/>
                <a:chOff x="1225201" y="-5295876"/>
                <a:chExt cx="7378754" cy="7122605"/>
              </a:xfrm>
            </p:grpSpPr>
            <p:sp>
              <p:nvSpPr>
                <p:cNvPr id="236" name="Google Shape;236;p19"/>
                <p:cNvSpPr/>
                <p:nvPr/>
              </p:nvSpPr>
              <p:spPr>
                <a:xfrm>
                  <a:off x="1500031" y="-5295876"/>
                  <a:ext cx="25" cy="7122605"/>
                </a:xfrm>
                <a:custGeom>
                  <a:rect b="b" l="l" r="r" t="t"/>
                  <a:pathLst>
                    <a:path extrusionOk="0" fill="none" h="302671" w="1">
                      <a:moveTo>
                        <a:pt x="1" y="1"/>
                      </a:moveTo>
                      <a:lnTo>
                        <a:pt x="1" y="302671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19"/>
                <p:cNvSpPr/>
                <p:nvPr/>
              </p:nvSpPr>
              <p:spPr>
                <a:xfrm>
                  <a:off x="2263332" y="-5295876"/>
                  <a:ext cx="25" cy="7122605"/>
                </a:xfrm>
                <a:custGeom>
                  <a:rect b="b" l="l" r="r" t="t"/>
                  <a:pathLst>
                    <a:path extrusionOk="0" fill="none" h="302671" w="1">
                      <a:moveTo>
                        <a:pt x="0" y="1"/>
                      </a:moveTo>
                      <a:lnTo>
                        <a:pt x="0" y="302671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19"/>
                <p:cNvSpPr/>
                <p:nvPr/>
              </p:nvSpPr>
              <p:spPr>
                <a:xfrm>
                  <a:off x="3031333" y="-5295876"/>
                  <a:ext cx="25" cy="7122605"/>
                </a:xfrm>
                <a:custGeom>
                  <a:rect b="b" l="l" r="r" t="t"/>
                  <a:pathLst>
                    <a:path extrusionOk="0" fill="none" h="302671" w="1">
                      <a:moveTo>
                        <a:pt x="1" y="1"/>
                      </a:moveTo>
                      <a:lnTo>
                        <a:pt x="1" y="302671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19"/>
                <p:cNvSpPr/>
                <p:nvPr/>
              </p:nvSpPr>
              <p:spPr>
                <a:xfrm>
                  <a:off x="3797009" y="-5295876"/>
                  <a:ext cx="25" cy="7122605"/>
                </a:xfrm>
                <a:custGeom>
                  <a:rect b="b" l="l" r="r" t="t"/>
                  <a:pathLst>
                    <a:path extrusionOk="0" fill="none" h="302671" w="1">
                      <a:moveTo>
                        <a:pt x="0" y="1"/>
                      </a:moveTo>
                      <a:lnTo>
                        <a:pt x="0" y="302671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19"/>
                <p:cNvSpPr/>
                <p:nvPr/>
              </p:nvSpPr>
              <p:spPr>
                <a:xfrm>
                  <a:off x="4562660" y="-5295876"/>
                  <a:ext cx="25" cy="7122605"/>
                </a:xfrm>
                <a:custGeom>
                  <a:rect b="b" l="l" r="r" t="t"/>
                  <a:pathLst>
                    <a:path extrusionOk="0" fill="none" h="302671" w="1">
                      <a:moveTo>
                        <a:pt x="0" y="1"/>
                      </a:moveTo>
                      <a:lnTo>
                        <a:pt x="0" y="302671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19"/>
                <p:cNvSpPr/>
                <p:nvPr/>
              </p:nvSpPr>
              <p:spPr>
                <a:xfrm>
                  <a:off x="5328311" y="-5295876"/>
                  <a:ext cx="25" cy="7122605"/>
                </a:xfrm>
                <a:custGeom>
                  <a:rect b="b" l="l" r="r" t="t"/>
                  <a:pathLst>
                    <a:path extrusionOk="0" fill="none" h="302671" w="1">
                      <a:moveTo>
                        <a:pt x="1" y="1"/>
                      </a:moveTo>
                      <a:lnTo>
                        <a:pt x="1" y="302671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19"/>
                <p:cNvSpPr/>
                <p:nvPr/>
              </p:nvSpPr>
              <p:spPr>
                <a:xfrm>
                  <a:off x="6091612" y="-5295876"/>
                  <a:ext cx="25" cy="7122605"/>
                </a:xfrm>
                <a:custGeom>
                  <a:rect b="b" l="l" r="r" t="t"/>
                  <a:pathLst>
                    <a:path extrusionOk="0" fill="none" h="302671" w="1">
                      <a:moveTo>
                        <a:pt x="0" y="1"/>
                      </a:moveTo>
                      <a:lnTo>
                        <a:pt x="0" y="302671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19"/>
                <p:cNvSpPr/>
                <p:nvPr/>
              </p:nvSpPr>
              <p:spPr>
                <a:xfrm>
                  <a:off x="6857263" y="-5295876"/>
                  <a:ext cx="25" cy="7122605"/>
                </a:xfrm>
                <a:custGeom>
                  <a:rect b="b" l="l" r="r" t="t"/>
                  <a:pathLst>
                    <a:path extrusionOk="0" fill="none" h="302671" w="1">
                      <a:moveTo>
                        <a:pt x="0" y="1"/>
                      </a:moveTo>
                      <a:lnTo>
                        <a:pt x="0" y="302671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19"/>
                <p:cNvSpPr/>
                <p:nvPr/>
              </p:nvSpPr>
              <p:spPr>
                <a:xfrm>
                  <a:off x="1225201" y="-4791984"/>
                  <a:ext cx="7378754" cy="25"/>
                </a:xfrm>
                <a:custGeom>
                  <a:rect b="b" l="l" r="r" t="t"/>
                  <a:pathLst>
                    <a:path extrusionOk="0" fill="none" h="1" w="346909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19"/>
                <p:cNvSpPr/>
                <p:nvPr/>
              </p:nvSpPr>
              <p:spPr>
                <a:xfrm>
                  <a:off x="1225201" y="-4026336"/>
                  <a:ext cx="7378754" cy="25"/>
                </a:xfrm>
                <a:custGeom>
                  <a:rect b="b" l="l" r="r" t="t"/>
                  <a:pathLst>
                    <a:path extrusionOk="0" fill="none" h="1" w="346909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19"/>
                <p:cNvSpPr/>
                <p:nvPr/>
              </p:nvSpPr>
              <p:spPr>
                <a:xfrm>
                  <a:off x="1225201" y="-3260688"/>
                  <a:ext cx="7378754" cy="25"/>
                </a:xfrm>
                <a:custGeom>
                  <a:rect b="b" l="l" r="r" t="t"/>
                  <a:pathLst>
                    <a:path extrusionOk="0" fill="none" h="1" w="346909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19"/>
                <p:cNvSpPr/>
                <p:nvPr/>
              </p:nvSpPr>
              <p:spPr>
                <a:xfrm>
                  <a:off x="1225201" y="-2497390"/>
                  <a:ext cx="7378754" cy="25"/>
                </a:xfrm>
                <a:custGeom>
                  <a:rect b="b" l="l" r="r" t="t"/>
                  <a:pathLst>
                    <a:path extrusionOk="0" fill="none" h="1" w="346909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19"/>
                <p:cNvSpPr/>
                <p:nvPr/>
              </p:nvSpPr>
              <p:spPr>
                <a:xfrm>
                  <a:off x="1225201" y="-1731741"/>
                  <a:ext cx="7378754" cy="25"/>
                </a:xfrm>
                <a:custGeom>
                  <a:rect b="b" l="l" r="r" t="t"/>
                  <a:pathLst>
                    <a:path extrusionOk="0" fill="none" h="1" w="346909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19"/>
                <p:cNvSpPr/>
                <p:nvPr/>
              </p:nvSpPr>
              <p:spPr>
                <a:xfrm>
                  <a:off x="1225201" y="-966093"/>
                  <a:ext cx="7378754" cy="25"/>
                </a:xfrm>
                <a:custGeom>
                  <a:rect b="b" l="l" r="r" t="t"/>
                  <a:pathLst>
                    <a:path extrusionOk="0" fill="none" h="1" w="346909">
                      <a:moveTo>
                        <a:pt x="346908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19"/>
                <p:cNvSpPr/>
                <p:nvPr/>
              </p:nvSpPr>
              <p:spPr>
                <a:xfrm>
                  <a:off x="1225201" y="-198070"/>
                  <a:ext cx="7378754" cy="25"/>
                </a:xfrm>
                <a:custGeom>
                  <a:rect b="b" l="l" r="r" t="t"/>
                  <a:pathLst>
                    <a:path extrusionOk="0" fill="none" h="1" w="346909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4175">
                  <a:solidFill>
                    <a:srgbClr val="FCEDDE"/>
                  </a:solidFill>
                  <a:prstDash val="solid"/>
                  <a:miter lim="945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1" name="Google Shape;251;p19"/>
              <p:cNvSpPr/>
              <p:nvPr/>
            </p:nvSpPr>
            <p:spPr>
              <a:xfrm>
                <a:off x="8162251" y="-857226"/>
                <a:ext cx="25" cy="7122605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8924452" y="-889963"/>
                <a:ext cx="25" cy="7122605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19"/>
            <p:cNvGrpSpPr/>
            <p:nvPr/>
          </p:nvGrpSpPr>
          <p:grpSpPr>
            <a:xfrm rot="5400000">
              <a:off x="2959580" y="2345564"/>
              <a:ext cx="4251638" cy="454147"/>
              <a:chOff x="1225201" y="-966093"/>
              <a:chExt cx="7378754" cy="768048"/>
            </a:xfrm>
          </p:grpSpPr>
          <p:sp>
            <p:nvSpPr>
              <p:cNvPr id="254" name="Google Shape;254;p19"/>
              <p:cNvSpPr/>
              <p:nvPr/>
            </p:nvSpPr>
            <p:spPr>
              <a:xfrm>
                <a:off x="1225201" y="-966093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1225201" y="-198070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6" name="Google Shape;256;p19"/>
          <p:cNvSpPr txBox="1"/>
          <p:nvPr>
            <p:ph type="title"/>
          </p:nvPr>
        </p:nvSpPr>
        <p:spPr>
          <a:xfrm>
            <a:off x="926775" y="1131875"/>
            <a:ext cx="33465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19"/>
          <p:cNvSpPr txBox="1"/>
          <p:nvPr>
            <p:ph idx="1" type="subTitle"/>
          </p:nvPr>
        </p:nvSpPr>
        <p:spPr>
          <a:xfrm>
            <a:off x="926777" y="2987525"/>
            <a:ext cx="3346500" cy="9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0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260" name="Google Shape;260;p20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" name="Google Shape;261;p20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262" name="Google Shape;262;p20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3" name="Google Shape;263;p20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4" name="Google Shape;264;p20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5" name="Google Shape;265;p20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0"/>
          <p:cNvSpPr txBox="1"/>
          <p:nvPr>
            <p:ph type="title"/>
          </p:nvPr>
        </p:nvSpPr>
        <p:spPr>
          <a:xfrm>
            <a:off x="1020525" y="1494750"/>
            <a:ext cx="3166500" cy="548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20"/>
          <p:cNvSpPr txBox="1"/>
          <p:nvPr>
            <p:ph idx="1" type="subTitle"/>
          </p:nvPr>
        </p:nvSpPr>
        <p:spPr>
          <a:xfrm rot="363">
            <a:off x="1020509" y="2118325"/>
            <a:ext cx="2843400" cy="14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0"/>
          <p:cNvSpPr/>
          <p:nvPr/>
        </p:nvSpPr>
        <p:spPr>
          <a:xfrm>
            <a:off x="4572000" y="433650"/>
            <a:ext cx="4250400" cy="4276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15" name="Google Shape;15;p3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" name="Google Shape;16;p3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" name="Google Shape;18;p3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" name="Google Shape;19;p3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" name="Google Shape;20;p3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630175" y="430825"/>
            <a:ext cx="8198400" cy="1671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2651400" y="2786925"/>
            <a:ext cx="4146000" cy="841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651400" y="3627659"/>
            <a:ext cx="4146000" cy="60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4130100" y="632351"/>
            <a:ext cx="1188600" cy="1188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142875">
              <a:schemeClr val="lt1">
                <a:alpha val="9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1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271" name="Google Shape;271;p21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21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273" name="Google Shape;273;p21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4" name="Google Shape;274;p21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5" name="Google Shape;275;p21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6" name="Google Shape;276;p21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 txBox="1"/>
          <p:nvPr>
            <p:ph type="title"/>
          </p:nvPr>
        </p:nvSpPr>
        <p:spPr>
          <a:xfrm rot="-342">
            <a:off x="5412900" y="1534700"/>
            <a:ext cx="3012600" cy="4572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21"/>
          <p:cNvSpPr txBox="1"/>
          <p:nvPr>
            <p:ph idx="1" type="subTitle"/>
          </p:nvPr>
        </p:nvSpPr>
        <p:spPr>
          <a:xfrm>
            <a:off x="5412900" y="2118173"/>
            <a:ext cx="3012600" cy="14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7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2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281" name="Google Shape;281;p22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2" name="Google Shape;282;p22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283" name="Google Shape;283;p22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4" name="Google Shape;284;p22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5" name="Google Shape;285;p22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6" name="Google Shape;286;p22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2"/>
          <p:cNvSpPr txBox="1"/>
          <p:nvPr>
            <p:ph type="title"/>
          </p:nvPr>
        </p:nvSpPr>
        <p:spPr>
          <a:xfrm>
            <a:off x="1006375" y="1498325"/>
            <a:ext cx="3176100" cy="4572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" name="Google Shape;288;p22"/>
          <p:cNvSpPr txBox="1"/>
          <p:nvPr>
            <p:ph idx="1" type="subTitle"/>
          </p:nvPr>
        </p:nvSpPr>
        <p:spPr>
          <a:xfrm rot="361">
            <a:off x="1164175" y="2111425"/>
            <a:ext cx="2860500" cy="139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/>
          <p:nvPr/>
        </p:nvSpPr>
        <p:spPr>
          <a:xfrm>
            <a:off x="4555400" y="430825"/>
            <a:ext cx="4273800" cy="427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2"/>
          <p:cNvPicPr preferRelativeResize="0"/>
          <p:nvPr/>
        </p:nvPicPr>
        <p:blipFill rotWithShape="1">
          <a:blip r:embed="rId2">
            <a:alphaModFix/>
          </a:blip>
          <a:srcRect b="17461" l="8500" r="33397" t="22532"/>
          <a:stretch/>
        </p:blipFill>
        <p:spPr>
          <a:xfrm>
            <a:off x="4572001" y="431475"/>
            <a:ext cx="4273900" cy="42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3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293" name="Google Shape;293;p23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4" name="Google Shape;294;p23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295" name="Google Shape;295;p23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6" name="Google Shape;296;p23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7" name="Google Shape;297;p23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8" name="Google Shape;298;p23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3"/>
          <p:cNvSpPr txBox="1"/>
          <p:nvPr>
            <p:ph idx="1" type="body"/>
          </p:nvPr>
        </p:nvSpPr>
        <p:spPr>
          <a:xfrm>
            <a:off x="2831775" y="1184513"/>
            <a:ext cx="3992100" cy="13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3"/>
          <p:cNvSpPr txBox="1"/>
          <p:nvPr>
            <p:ph type="title"/>
          </p:nvPr>
        </p:nvSpPr>
        <p:spPr>
          <a:xfrm>
            <a:off x="2831775" y="540000"/>
            <a:ext cx="559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1" name="Google Shape;301;p23"/>
          <p:cNvSpPr/>
          <p:nvPr/>
        </p:nvSpPr>
        <p:spPr>
          <a:xfrm>
            <a:off x="636600" y="437250"/>
            <a:ext cx="1809000" cy="4276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>
            <a:off x="1605550" y="3781368"/>
            <a:ext cx="455752" cy="456478"/>
          </a:xfrm>
          <a:custGeom>
            <a:rect b="b" l="l" r="r" t="t"/>
            <a:pathLst>
              <a:path extrusionOk="0" h="20749" w="20716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23"/>
          <p:cNvGrpSpPr/>
          <p:nvPr/>
        </p:nvGrpSpPr>
        <p:grpSpPr>
          <a:xfrm>
            <a:off x="1065364" y="905647"/>
            <a:ext cx="1045358" cy="693477"/>
            <a:chOff x="1087138" y="2323456"/>
            <a:chExt cx="1628791" cy="1080519"/>
          </a:xfrm>
        </p:grpSpPr>
        <p:sp>
          <p:nvSpPr>
            <p:cNvPr id="304" name="Google Shape;304;p23"/>
            <p:cNvSpPr/>
            <p:nvPr/>
          </p:nvSpPr>
          <p:spPr>
            <a:xfrm>
              <a:off x="1087138" y="3076982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285658" y="2323456"/>
              <a:ext cx="430271" cy="423121"/>
            </a:xfrm>
            <a:custGeom>
              <a:rect b="b" l="l" r="r" t="t"/>
              <a:pathLst>
                <a:path extrusionOk="0" h="21009" w="21364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4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308" name="Google Shape;308;p24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9" name="Google Shape;309;p24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310" name="Google Shape;310;p24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11" name="Google Shape;311;p24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2" name="Google Shape;312;p24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3" name="Google Shape;313;p24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24"/>
          <p:cNvGrpSpPr/>
          <p:nvPr/>
        </p:nvGrpSpPr>
        <p:grpSpPr>
          <a:xfrm>
            <a:off x="630175" y="1113475"/>
            <a:ext cx="8198825" cy="3606274"/>
            <a:chOff x="630175" y="1113475"/>
            <a:chExt cx="8198825" cy="3606274"/>
          </a:xfrm>
        </p:grpSpPr>
        <p:sp>
          <p:nvSpPr>
            <p:cNvPr id="315" name="Google Shape;315;p24"/>
            <p:cNvSpPr/>
            <p:nvPr/>
          </p:nvSpPr>
          <p:spPr>
            <a:xfrm>
              <a:off x="630175" y="1113475"/>
              <a:ext cx="3942000" cy="30981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4572000" y="2571750"/>
              <a:ext cx="4257000" cy="16398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630175" y="4211549"/>
              <a:ext cx="8198700" cy="5082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" name="Google Shape;318;p24"/>
            <p:cNvGrpSpPr/>
            <p:nvPr/>
          </p:nvGrpSpPr>
          <p:grpSpPr>
            <a:xfrm>
              <a:off x="1491282" y="4283071"/>
              <a:ext cx="6165551" cy="326993"/>
              <a:chOff x="1491282" y="4283071"/>
              <a:chExt cx="6165551" cy="326993"/>
            </a:xfrm>
          </p:grpSpPr>
          <p:sp>
            <p:nvSpPr>
              <p:cNvPr id="319" name="Google Shape;319;p24"/>
              <p:cNvSpPr/>
              <p:nvPr/>
            </p:nvSpPr>
            <p:spPr>
              <a:xfrm>
                <a:off x="1491282" y="4283071"/>
                <a:ext cx="333176" cy="326993"/>
              </a:xfrm>
              <a:custGeom>
                <a:rect b="b" l="l" r="r" t="t"/>
                <a:pathLst>
                  <a:path extrusionOk="0" h="16236" w="16543">
                    <a:moveTo>
                      <a:pt x="8319" y="0"/>
                    </a:moveTo>
                    <a:cubicBezTo>
                      <a:pt x="8106" y="0"/>
                      <a:pt x="7894" y="166"/>
                      <a:pt x="7847" y="497"/>
                    </a:cubicBezTo>
                    <a:cubicBezTo>
                      <a:pt x="7090" y="5601"/>
                      <a:pt x="5672" y="7019"/>
                      <a:pt x="663" y="7680"/>
                    </a:cubicBezTo>
                    <a:cubicBezTo>
                      <a:pt x="1" y="7775"/>
                      <a:pt x="1" y="8531"/>
                      <a:pt x="663" y="8626"/>
                    </a:cubicBezTo>
                    <a:cubicBezTo>
                      <a:pt x="5672" y="9287"/>
                      <a:pt x="7090" y="10705"/>
                      <a:pt x="7847" y="15810"/>
                    </a:cubicBezTo>
                    <a:cubicBezTo>
                      <a:pt x="7894" y="16093"/>
                      <a:pt x="8106" y="16235"/>
                      <a:pt x="8319" y="16235"/>
                    </a:cubicBezTo>
                    <a:cubicBezTo>
                      <a:pt x="8532" y="16235"/>
                      <a:pt x="8744" y="16093"/>
                      <a:pt x="8792" y="15810"/>
                    </a:cubicBezTo>
                    <a:cubicBezTo>
                      <a:pt x="9453" y="10705"/>
                      <a:pt x="10871" y="9287"/>
                      <a:pt x="15976" y="8626"/>
                    </a:cubicBezTo>
                    <a:cubicBezTo>
                      <a:pt x="16543" y="8531"/>
                      <a:pt x="16543" y="7775"/>
                      <a:pt x="15976" y="7680"/>
                    </a:cubicBezTo>
                    <a:cubicBezTo>
                      <a:pt x="10871" y="6924"/>
                      <a:pt x="9453" y="5506"/>
                      <a:pt x="8792" y="497"/>
                    </a:cubicBezTo>
                    <a:cubicBezTo>
                      <a:pt x="8744" y="166"/>
                      <a:pt x="8532" y="0"/>
                      <a:pt x="8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4"/>
              <p:cNvSpPr/>
              <p:nvPr/>
            </p:nvSpPr>
            <p:spPr>
              <a:xfrm>
                <a:off x="2657757" y="4283071"/>
                <a:ext cx="333176" cy="326993"/>
              </a:xfrm>
              <a:custGeom>
                <a:rect b="b" l="l" r="r" t="t"/>
                <a:pathLst>
                  <a:path extrusionOk="0" h="16236" w="16543">
                    <a:moveTo>
                      <a:pt x="8319" y="0"/>
                    </a:moveTo>
                    <a:cubicBezTo>
                      <a:pt x="8106" y="0"/>
                      <a:pt x="7894" y="166"/>
                      <a:pt x="7847" y="497"/>
                    </a:cubicBezTo>
                    <a:cubicBezTo>
                      <a:pt x="7090" y="5601"/>
                      <a:pt x="5672" y="7019"/>
                      <a:pt x="663" y="7680"/>
                    </a:cubicBezTo>
                    <a:cubicBezTo>
                      <a:pt x="1" y="7775"/>
                      <a:pt x="1" y="8531"/>
                      <a:pt x="663" y="8626"/>
                    </a:cubicBezTo>
                    <a:cubicBezTo>
                      <a:pt x="5672" y="9287"/>
                      <a:pt x="7090" y="10705"/>
                      <a:pt x="7847" y="15810"/>
                    </a:cubicBezTo>
                    <a:cubicBezTo>
                      <a:pt x="7894" y="16093"/>
                      <a:pt x="8106" y="16235"/>
                      <a:pt x="8319" y="16235"/>
                    </a:cubicBezTo>
                    <a:cubicBezTo>
                      <a:pt x="8532" y="16235"/>
                      <a:pt x="8744" y="16093"/>
                      <a:pt x="8792" y="15810"/>
                    </a:cubicBezTo>
                    <a:cubicBezTo>
                      <a:pt x="9453" y="10705"/>
                      <a:pt x="10871" y="9287"/>
                      <a:pt x="15976" y="8626"/>
                    </a:cubicBezTo>
                    <a:cubicBezTo>
                      <a:pt x="16543" y="8531"/>
                      <a:pt x="16543" y="7775"/>
                      <a:pt x="15976" y="7680"/>
                    </a:cubicBezTo>
                    <a:cubicBezTo>
                      <a:pt x="10871" y="6924"/>
                      <a:pt x="9453" y="5506"/>
                      <a:pt x="8792" y="497"/>
                    </a:cubicBezTo>
                    <a:cubicBezTo>
                      <a:pt x="8744" y="166"/>
                      <a:pt x="8532" y="0"/>
                      <a:pt x="8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4"/>
              <p:cNvSpPr/>
              <p:nvPr/>
            </p:nvSpPr>
            <p:spPr>
              <a:xfrm>
                <a:off x="3824232" y="4283071"/>
                <a:ext cx="333176" cy="326993"/>
              </a:xfrm>
              <a:custGeom>
                <a:rect b="b" l="l" r="r" t="t"/>
                <a:pathLst>
                  <a:path extrusionOk="0" h="16236" w="16543">
                    <a:moveTo>
                      <a:pt x="8319" y="0"/>
                    </a:moveTo>
                    <a:cubicBezTo>
                      <a:pt x="8106" y="0"/>
                      <a:pt x="7894" y="166"/>
                      <a:pt x="7847" y="497"/>
                    </a:cubicBezTo>
                    <a:cubicBezTo>
                      <a:pt x="7090" y="5601"/>
                      <a:pt x="5672" y="7019"/>
                      <a:pt x="663" y="7680"/>
                    </a:cubicBezTo>
                    <a:cubicBezTo>
                      <a:pt x="1" y="7775"/>
                      <a:pt x="1" y="8531"/>
                      <a:pt x="663" y="8626"/>
                    </a:cubicBezTo>
                    <a:cubicBezTo>
                      <a:pt x="5672" y="9287"/>
                      <a:pt x="7090" y="10705"/>
                      <a:pt x="7847" y="15810"/>
                    </a:cubicBezTo>
                    <a:cubicBezTo>
                      <a:pt x="7894" y="16093"/>
                      <a:pt x="8106" y="16235"/>
                      <a:pt x="8319" y="16235"/>
                    </a:cubicBezTo>
                    <a:cubicBezTo>
                      <a:pt x="8532" y="16235"/>
                      <a:pt x="8744" y="16093"/>
                      <a:pt x="8792" y="15810"/>
                    </a:cubicBezTo>
                    <a:cubicBezTo>
                      <a:pt x="9453" y="10705"/>
                      <a:pt x="10871" y="9287"/>
                      <a:pt x="15976" y="8626"/>
                    </a:cubicBezTo>
                    <a:cubicBezTo>
                      <a:pt x="16543" y="8531"/>
                      <a:pt x="16543" y="7775"/>
                      <a:pt x="15976" y="7680"/>
                    </a:cubicBezTo>
                    <a:cubicBezTo>
                      <a:pt x="10871" y="6924"/>
                      <a:pt x="9453" y="5506"/>
                      <a:pt x="8792" y="497"/>
                    </a:cubicBezTo>
                    <a:cubicBezTo>
                      <a:pt x="8744" y="166"/>
                      <a:pt x="8532" y="0"/>
                      <a:pt x="8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4"/>
              <p:cNvSpPr/>
              <p:nvPr/>
            </p:nvSpPr>
            <p:spPr>
              <a:xfrm>
                <a:off x="4990707" y="4283071"/>
                <a:ext cx="333176" cy="326993"/>
              </a:xfrm>
              <a:custGeom>
                <a:rect b="b" l="l" r="r" t="t"/>
                <a:pathLst>
                  <a:path extrusionOk="0" h="16236" w="16543">
                    <a:moveTo>
                      <a:pt x="8319" y="0"/>
                    </a:moveTo>
                    <a:cubicBezTo>
                      <a:pt x="8106" y="0"/>
                      <a:pt x="7894" y="166"/>
                      <a:pt x="7847" y="497"/>
                    </a:cubicBezTo>
                    <a:cubicBezTo>
                      <a:pt x="7090" y="5601"/>
                      <a:pt x="5672" y="7019"/>
                      <a:pt x="663" y="7680"/>
                    </a:cubicBezTo>
                    <a:cubicBezTo>
                      <a:pt x="1" y="7775"/>
                      <a:pt x="1" y="8531"/>
                      <a:pt x="663" y="8626"/>
                    </a:cubicBezTo>
                    <a:cubicBezTo>
                      <a:pt x="5672" y="9287"/>
                      <a:pt x="7090" y="10705"/>
                      <a:pt x="7847" y="15810"/>
                    </a:cubicBezTo>
                    <a:cubicBezTo>
                      <a:pt x="7894" y="16093"/>
                      <a:pt x="8106" y="16235"/>
                      <a:pt x="8319" y="16235"/>
                    </a:cubicBezTo>
                    <a:cubicBezTo>
                      <a:pt x="8532" y="16235"/>
                      <a:pt x="8744" y="16093"/>
                      <a:pt x="8792" y="15810"/>
                    </a:cubicBezTo>
                    <a:cubicBezTo>
                      <a:pt x="9453" y="10705"/>
                      <a:pt x="10871" y="9287"/>
                      <a:pt x="15976" y="8626"/>
                    </a:cubicBezTo>
                    <a:cubicBezTo>
                      <a:pt x="16543" y="8531"/>
                      <a:pt x="16543" y="7775"/>
                      <a:pt x="15976" y="7680"/>
                    </a:cubicBezTo>
                    <a:cubicBezTo>
                      <a:pt x="10871" y="6924"/>
                      <a:pt x="9453" y="5506"/>
                      <a:pt x="8792" y="497"/>
                    </a:cubicBezTo>
                    <a:cubicBezTo>
                      <a:pt x="8744" y="166"/>
                      <a:pt x="8532" y="0"/>
                      <a:pt x="8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4"/>
              <p:cNvSpPr/>
              <p:nvPr/>
            </p:nvSpPr>
            <p:spPr>
              <a:xfrm>
                <a:off x="6157182" y="4283071"/>
                <a:ext cx="333176" cy="326993"/>
              </a:xfrm>
              <a:custGeom>
                <a:rect b="b" l="l" r="r" t="t"/>
                <a:pathLst>
                  <a:path extrusionOk="0" h="16236" w="16543">
                    <a:moveTo>
                      <a:pt x="8319" y="0"/>
                    </a:moveTo>
                    <a:cubicBezTo>
                      <a:pt x="8106" y="0"/>
                      <a:pt x="7894" y="166"/>
                      <a:pt x="7847" y="497"/>
                    </a:cubicBezTo>
                    <a:cubicBezTo>
                      <a:pt x="7090" y="5601"/>
                      <a:pt x="5672" y="7019"/>
                      <a:pt x="663" y="7680"/>
                    </a:cubicBezTo>
                    <a:cubicBezTo>
                      <a:pt x="1" y="7775"/>
                      <a:pt x="1" y="8531"/>
                      <a:pt x="663" y="8626"/>
                    </a:cubicBezTo>
                    <a:cubicBezTo>
                      <a:pt x="5672" y="9287"/>
                      <a:pt x="7090" y="10705"/>
                      <a:pt x="7847" y="15810"/>
                    </a:cubicBezTo>
                    <a:cubicBezTo>
                      <a:pt x="7894" y="16093"/>
                      <a:pt x="8106" y="16235"/>
                      <a:pt x="8319" y="16235"/>
                    </a:cubicBezTo>
                    <a:cubicBezTo>
                      <a:pt x="8532" y="16235"/>
                      <a:pt x="8744" y="16093"/>
                      <a:pt x="8792" y="15810"/>
                    </a:cubicBezTo>
                    <a:cubicBezTo>
                      <a:pt x="9453" y="10705"/>
                      <a:pt x="10871" y="9287"/>
                      <a:pt x="15976" y="8626"/>
                    </a:cubicBezTo>
                    <a:cubicBezTo>
                      <a:pt x="16543" y="8531"/>
                      <a:pt x="16543" y="7775"/>
                      <a:pt x="15976" y="7680"/>
                    </a:cubicBezTo>
                    <a:cubicBezTo>
                      <a:pt x="10871" y="6924"/>
                      <a:pt x="9453" y="5506"/>
                      <a:pt x="8792" y="497"/>
                    </a:cubicBezTo>
                    <a:cubicBezTo>
                      <a:pt x="8744" y="166"/>
                      <a:pt x="8532" y="0"/>
                      <a:pt x="8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4"/>
              <p:cNvSpPr/>
              <p:nvPr/>
            </p:nvSpPr>
            <p:spPr>
              <a:xfrm>
                <a:off x="7323657" y="4283071"/>
                <a:ext cx="333176" cy="326993"/>
              </a:xfrm>
              <a:custGeom>
                <a:rect b="b" l="l" r="r" t="t"/>
                <a:pathLst>
                  <a:path extrusionOk="0" h="16236" w="16543">
                    <a:moveTo>
                      <a:pt x="8319" y="0"/>
                    </a:moveTo>
                    <a:cubicBezTo>
                      <a:pt x="8106" y="0"/>
                      <a:pt x="7894" y="166"/>
                      <a:pt x="7847" y="497"/>
                    </a:cubicBezTo>
                    <a:cubicBezTo>
                      <a:pt x="7090" y="5601"/>
                      <a:pt x="5672" y="7019"/>
                      <a:pt x="663" y="7680"/>
                    </a:cubicBezTo>
                    <a:cubicBezTo>
                      <a:pt x="1" y="7775"/>
                      <a:pt x="1" y="8531"/>
                      <a:pt x="663" y="8626"/>
                    </a:cubicBezTo>
                    <a:cubicBezTo>
                      <a:pt x="5672" y="9287"/>
                      <a:pt x="7090" y="10705"/>
                      <a:pt x="7847" y="15810"/>
                    </a:cubicBezTo>
                    <a:cubicBezTo>
                      <a:pt x="7894" y="16093"/>
                      <a:pt x="8106" y="16235"/>
                      <a:pt x="8319" y="16235"/>
                    </a:cubicBezTo>
                    <a:cubicBezTo>
                      <a:pt x="8532" y="16235"/>
                      <a:pt x="8744" y="16093"/>
                      <a:pt x="8792" y="15810"/>
                    </a:cubicBezTo>
                    <a:cubicBezTo>
                      <a:pt x="9453" y="10705"/>
                      <a:pt x="10871" y="9287"/>
                      <a:pt x="15976" y="8626"/>
                    </a:cubicBezTo>
                    <a:cubicBezTo>
                      <a:pt x="16543" y="8531"/>
                      <a:pt x="16543" y="7775"/>
                      <a:pt x="15976" y="7680"/>
                    </a:cubicBezTo>
                    <a:cubicBezTo>
                      <a:pt x="10871" y="6924"/>
                      <a:pt x="9453" y="5506"/>
                      <a:pt x="8792" y="497"/>
                    </a:cubicBezTo>
                    <a:cubicBezTo>
                      <a:pt x="8744" y="166"/>
                      <a:pt x="8532" y="0"/>
                      <a:pt x="8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5" name="Google Shape;325;p24"/>
            <p:cNvSpPr/>
            <p:nvPr/>
          </p:nvSpPr>
          <p:spPr>
            <a:xfrm>
              <a:off x="4572000" y="1113475"/>
              <a:ext cx="4257000" cy="14583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type="title"/>
          </p:nvPr>
        </p:nvSpPr>
        <p:spPr>
          <a:xfrm>
            <a:off x="926775" y="540000"/>
            <a:ext cx="7497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24"/>
          <p:cNvSpPr txBox="1"/>
          <p:nvPr>
            <p:ph idx="1" type="body"/>
          </p:nvPr>
        </p:nvSpPr>
        <p:spPr>
          <a:xfrm>
            <a:off x="926775" y="1196925"/>
            <a:ext cx="3550200" cy="24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" name="Google Shape;328;p24"/>
          <p:cNvSpPr txBox="1"/>
          <p:nvPr>
            <p:ph idx="2" type="body"/>
          </p:nvPr>
        </p:nvSpPr>
        <p:spPr>
          <a:xfrm>
            <a:off x="4734500" y="2786925"/>
            <a:ext cx="36894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5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331" name="Google Shape;331;p25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" name="Google Shape;332;p25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333" name="Google Shape;333;p25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4" name="Google Shape;334;p25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5" name="Google Shape;335;p25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" name="Google Shape;336;p25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5"/>
          <p:cNvSpPr txBox="1"/>
          <p:nvPr>
            <p:ph type="title"/>
          </p:nvPr>
        </p:nvSpPr>
        <p:spPr>
          <a:xfrm rot="-877">
            <a:off x="1024800" y="1410392"/>
            <a:ext cx="2352000" cy="45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25"/>
          <p:cNvSpPr txBox="1"/>
          <p:nvPr>
            <p:ph idx="1" type="subTitle"/>
          </p:nvPr>
        </p:nvSpPr>
        <p:spPr>
          <a:xfrm rot="438">
            <a:off x="1024800" y="1872075"/>
            <a:ext cx="23520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5"/>
          <p:cNvSpPr txBox="1"/>
          <p:nvPr>
            <p:ph idx="2" type="title"/>
          </p:nvPr>
        </p:nvSpPr>
        <p:spPr>
          <a:xfrm>
            <a:off x="3552756" y="3058535"/>
            <a:ext cx="2352000" cy="455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0" name="Google Shape;340;p25"/>
          <p:cNvSpPr txBox="1"/>
          <p:nvPr>
            <p:ph idx="3" type="subTitle"/>
          </p:nvPr>
        </p:nvSpPr>
        <p:spPr>
          <a:xfrm>
            <a:off x="3552750" y="3520801"/>
            <a:ext cx="23520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5"/>
          <p:cNvSpPr txBox="1"/>
          <p:nvPr>
            <p:ph idx="4" type="title"/>
          </p:nvPr>
        </p:nvSpPr>
        <p:spPr>
          <a:xfrm>
            <a:off x="6071875" y="1409842"/>
            <a:ext cx="2352000" cy="455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2" name="Google Shape;342;p25"/>
          <p:cNvSpPr txBox="1"/>
          <p:nvPr>
            <p:ph idx="5" type="subTitle"/>
          </p:nvPr>
        </p:nvSpPr>
        <p:spPr>
          <a:xfrm>
            <a:off x="6071875" y="1872884"/>
            <a:ext cx="23520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25"/>
          <p:cNvSpPr txBox="1"/>
          <p:nvPr>
            <p:ph idx="6" type="title"/>
          </p:nvPr>
        </p:nvSpPr>
        <p:spPr>
          <a:xfrm>
            <a:off x="1024825" y="540000"/>
            <a:ext cx="739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6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346" name="Google Shape;346;p26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26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9" name="Google Shape;349;p26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0" name="Google Shape;350;p26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" name="Google Shape;351;p26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6"/>
          <p:cNvSpPr txBox="1"/>
          <p:nvPr>
            <p:ph type="title"/>
          </p:nvPr>
        </p:nvSpPr>
        <p:spPr>
          <a:xfrm>
            <a:off x="819500" y="540000"/>
            <a:ext cx="760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3" name="Google Shape;353;p26"/>
          <p:cNvSpPr txBox="1"/>
          <p:nvPr>
            <p:ph idx="2" type="title"/>
          </p:nvPr>
        </p:nvSpPr>
        <p:spPr>
          <a:xfrm rot="-898">
            <a:off x="1041754" y="3375886"/>
            <a:ext cx="2297700" cy="455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26"/>
          <p:cNvSpPr txBox="1"/>
          <p:nvPr>
            <p:ph idx="1" type="subTitle"/>
          </p:nvPr>
        </p:nvSpPr>
        <p:spPr>
          <a:xfrm rot="449">
            <a:off x="1041749" y="3838311"/>
            <a:ext cx="22977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6"/>
          <p:cNvSpPr txBox="1"/>
          <p:nvPr>
            <p:ph idx="3" type="title"/>
          </p:nvPr>
        </p:nvSpPr>
        <p:spPr>
          <a:xfrm>
            <a:off x="3576204" y="3376186"/>
            <a:ext cx="2297700" cy="455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26"/>
          <p:cNvSpPr txBox="1"/>
          <p:nvPr>
            <p:ph idx="4" type="subTitle"/>
          </p:nvPr>
        </p:nvSpPr>
        <p:spPr>
          <a:xfrm>
            <a:off x="3576199" y="3838392"/>
            <a:ext cx="22977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6"/>
          <p:cNvSpPr txBox="1"/>
          <p:nvPr>
            <p:ph idx="5" type="title"/>
          </p:nvPr>
        </p:nvSpPr>
        <p:spPr>
          <a:xfrm>
            <a:off x="6110654" y="3376186"/>
            <a:ext cx="2297700" cy="455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26"/>
          <p:cNvSpPr txBox="1"/>
          <p:nvPr>
            <p:ph idx="6" type="subTitle"/>
          </p:nvPr>
        </p:nvSpPr>
        <p:spPr>
          <a:xfrm>
            <a:off x="6110649" y="3838392"/>
            <a:ext cx="22977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2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7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361" name="Google Shape;361;p27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" name="Google Shape;362;p27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363" name="Google Shape;363;p27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4" name="Google Shape;364;p27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5" name="Google Shape;365;p27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6" name="Google Shape;366;p27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27"/>
          <p:cNvSpPr/>
          <p:nvPr/>
        </p:nvSpPr>
        <p:spPr>
          <a:xfrm>
            <a:off x="636600" y="434050"/>
            <a:ext cx="2607600" cy="4276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7"/>
          <p:cNvSpPr txBox="1"/>
          <p:nvPr>
            <p:ph type="title"/>
          </p:nvPr>
        </p:nvSpPr>
        <p:spPr>
          <a:xfrm>
            <a:off x="926775" y="1601047"/>
            <a:ext cx="2191800" cy="19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27"/>
          <p:cNvSpPr txBox="1"/>
          <p:nvPr>
            <p:ph idx="1" type="subTitle"/>
          </p:nvPr>
        </p:nvSpPr>
        <p:spPr>
          <a:xfrm>
            <a:off x="3636411" y="1036550"/>
            <a:ext cx="2252700" cy="457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70" name="Google Shape;370;p27"/>
          <p:cNvSpPr txBox="1"/>
          <p:nvPr>
            <p:ph idx="2" type="subTitle"/>
          </p:nvPr>
        </p:nvSpPr>
        <p:spPr>
          <a:xfrm>
            <a:off x="3636411" y="1493756"/>
            <a:ext cx="2252700" cy="7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7"/>
          <p:cNvSpPr txBox="1"/>
          <p:nvPr>
            <p:ph idx="3" type="subTitle"/>
          </p:nvPr>
        </p:nvSpPr>
        <p:spPr>
          <a:xfrm>
            <a:off x="6171375" y="1036550"/>
            <a:ext cx="2252700" cy="457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72" name="Google Shape;372;p27"/>
          <p:cNvSpPr txBox="1"/>
          <p:nvPr>
            <p:ph idx="4" type="subTitle"/>
          </p:nvPr>
        </p:nvSpPr>
        <p:spPr>
          <a:xfrm>
            <a:off x="6171375" y="1493756"/>
            <a:ext cx="2252700" cy="7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" name="Google Shape;373;p27"/>
          <p:cNvSpPr txBox="1"/>
          <p:nvPr>
            <p:ph idx="5" type="subTitle"/>
          </p:nvPr>
        </p:nvSpPr>
        <p:spPr>
          <a:xfrm>
            <a:off x="3636411" y="2883910"/>
            <a:ext cx="2250600" cy="457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74" name="Google Shape;374;p27"/>
          <p:cNvSpPr txBox="1"/>
          <p:nvPr>
            <p:ph idx="6" type="subTitle"/>
          </p:nvPr>
        </p:nvSpPr>
        <p:spPr>
          <a:xfrm>
            <a:off x="3636411" y="3341102"/>
            <a:ext cx="2250600" cy="7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27"/>
          <p:cNvSpPr txBox="1"/>
          <p:nvPr>
            <p:ph idx="7" type="subTitle"/>
          </p:nvPr>
        </p:nvSpPr>
        <p:spPr>
          <a:xfrm>
            <a:off x="6171377" y="2883910"/>
            <a:ext cx="2252700" cy="457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76" name="Google Shape;376;p27"/>
          <p:cNvSpPr txBox="1"/>
          <p:nvPr>
            <p:ph idx="8" type="subTitle"/>
          </p:nvPr>
        </p:nvSpPr>
        <p:spPr>
          <a:xfrm>
            <a:off x="6171375" y="3341102"/>
            <a:ext cx="2252700" cy="7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8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379" name="Google Shape;379;p28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" name="Google Shape;380;p28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381" name="Google Shape;381;p28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2" name="Google Shape;382;p28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3" name="Google Shape;383;p28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4" name="Google Shape;384;p28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8"/>
          <p:cNvSpPr txBox="1"/>
          <p:nvPr>
            <p:ph type="title"/>
          </p:nvPr>
        </p:nvSpPr>
        <p:spPr>
          <a:xfrm>
            <a:off x="1028855" y="1576441"/>
            <a:ext cx="2216400" cy="457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28"/>
          <p:cNvSpPr txBox="1"/>
          <p:nvPr>
            <p:ph idx="1" type="subTitle"/>
          </p:nvPr>
        </p:nvSpPr>
        <p:spPr>
          <a:xfrm>
            <a:off x="1029038" y="2038919"/>
            <a:ext cx="22164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8"/>
          <p:cNvSpPr txBox="1"/>
          <p:nvPr>
            <p:ph idx="2" type="title"/>
          </p:nvPr>
        </p:nvSpPr>
        <p:spPr>
          <a:xfrm>
            <a:off x="3618215" y="1576441"/>
            <a:ext cx="2216400" cy="457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8" name="Google Shape;388;p28"/>
          <p:cNvSpPr txBox="1"/>
          <p:nvPr>
            <p:ph idx="3" type="subTitle"/>
          </p:nvPr>
        </p:nvSpPr>
        <p:spPr>
          <a:xfrm>
            <a:off x="3618215" y="2038919"/>
            <a:ext cx="22164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28"/>
          <p:cNvSpPr txBox="1"/>
          <p:nvPr>
            <p:ph idx="4" type="title"/>
          </p:nvPr>
        </p:nvSpPr>
        <p:spPr>
          <a:xfrm>
            <a:off x="1029041" y="3036994"/>
            <a:ext cx="2216400" cy="457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28"/>
          <p:cNvSpPr txBox="1"/>
          <p:nvPr>
            <p:ph idx="5" type="subTitle"/>
          </p:nvPr>
        </p:nvSpPr>
        <p:spPr>
          <a:xfrm>
            <a:off x="1029038" y="3499416"/>
            <a:ext cx="22164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28"/>
          <p:cNvSpPr txBox="1"/>
          <p:nvPr>
            <p:ph idx="6" type="title"/>
          </p:nvPr>
        </p:nvSpPr>
        <p:spPr>
          <a:xfrm>
            <a:off x="3618215" y="3036994"/>
            <a:ext cx="2216400" cy="457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2" name="Google Shape;392;p28"/>
          <p:cNvSpPr txBox="1"/>
          <p:nvPr>
            <p:ph idx="7" type="subTitle"/>
          </p:nvPr>
        </p:nvSpPr>
        <p:spPr>
          <a:xfrm>
            <a:off x="3618215" y="3499416"/>
            <a:ext cx="22164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28"/>
          <p:cNvSpPr txBox="1"/>
          <p:nvPr>
            <p:ph idx="8" type="title"/>
          </p:nvPr>
        </p:nvSpPr>
        <p:spPr>
          <a:xfrm>
            <a:off x="6207575" y="1576441"/>
            <a:ext cx="2216400" cy="457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4" name="Google Shape;394;p28"/>
          <p:cNvSpPr txBox="1"/>
          <p:nvPr>
            <p:ph idx="9" type="subTitle"/>
          </p:nvPr>
        </p:nvSpPr>
        <p:spPr>
          <a:xfrm>
            <a:off x="6207575" y="2038919"/>
            <a:ext cx="22164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28"/>
          <p:cNvSpPr txBox="1"/>
          <p:nvPr>
            <p:ph idx="13" type="title"/>
          </p:nvPr>
        </p:nvSpPr>
        <p:spPr>
          <a:xfrm>
            <a:off x="6207575" y="3036994"/>
            <a:ext cx="2216400" cy="457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28"/>
          <p:cNvSpPr txBox="1"/>
          <p:nvPr>
            <p:ph idx="14" type="subTitle"/>
          </p:nvPr>
        </p:nvSpPr>
        <p:spPr>
          <a:xfrm>
            <a:off x="6207575" y="3499416"/>
            <a:ext cx="22164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28"/>
          <p:cNvSpPr txBox="1"/>
          <p:nvPr>
            <p:ph idx="15" type="title"/>
          </p:nvPr>
        </p:nvSpPr>
        <p:spPr>
          <a:xfrm>
            <a:off x="819500" y="540000"/>
            <a:ext cx="760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8" name="Google Shape;398;p28"/>
          <p:cNvGrpSpPr/>
          <p:nvPr/>
        </p:nvGrpSpPr>
        <p:grpSpPr>
          <a:xfrm>
            <a:off x="819514" y="615172"/>
            <a:ext cx="7655783" cy="3901302"/>
            <a:chOff x="1087138" y="-2674713"/>
            <a:chExt cx="11928612" cy="6078688"/>
          </a:xfrm>
        </p:grpSpPr>
        <p:sp>
          <p:nvSpPr>
            <p:cNvPr id="399" name="Google Shape;399;p28"/>
            <p:cNvSpPr/>
            <p:nvPr/>
          </p:nvSpPr>
          <p:spPr>
            <a:xfrm>
              <a:off x="1087138" y="3076982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12585479" y="-2674713"/>
              <a:ext cx="430271" cy="423121"/>
            </a:xfrm>
            <a:custGeom>
              <a:rect b="b" l="l" r="r" t="t"/>
              <a:pathLst>
                <a:path extrusionOk="0" h="21009" w="21364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6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9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403" name="Google Shape;403;p29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4" name="Google Shape;404;p29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405" name="Google Shape;405;p29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06" name="Google Shape;406;p29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7" name="Google Shape;407;p29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8" name="Google Shape;408;p29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29"/>
          <p:cNvSpPr txBox="1"/>
          <p:nvPr>
            <p:ph hasCustomPrompt="1" type="title"/>
          </p:nvPr>
        </p:nvSpPr>
        <p:spPr>
          <a:xfrm>
            <a:off x="1036163" y="702521"/>
            <a:ext cx="4096800" cy="645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0" name="Google Shape;410;p29"/>
          <p:cNvSpPr txBox="1"/>
          <p:nvPr>
            <p:ph idx="1" type="subTitle"/>
          </p:nvPr>
        </p:nvSpPr>
        <p:spPr>
          <a:xfrm>
            <a:off x="1036163" y="1348371"/>
            <a:ext cx="4096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29"/>
          <p:cNvSpPr txBox="1"/>
          <p:nvPr>
            <p:ph hasCustomPrompt="1" idx="2" type="title"/>
          </p:nvPr>
        </p:nvSpPr>
        <p:spPr>
          <a:xfrm>
            <a:off x="2668742" y="2096068"/>
            <a:ext cx="4096800" cy="645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29"/>
          <p:cNvSpPr txBox="1"/>
          <p:nvPr>
            <p:ph idx="3" type="subTitle"/>
          </p:nvPr>
        </p:nvSpPr>
        <p:spPr>
          <a:xfrm>
            <a:off x="2668742" y="2741815"/>
            <a:ext cx="4096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29"/>
          <p:cNvSpPr txBox="1"/>
          <p:nvPr>
            <p:ph hasCustomPrompt="1" idx="4" type="title"/>
          </p:nvPr>
        </p:nvSpPr>
        <p:spPr>
          <a:xfrm>
            <a:off x="4327200" y="3512565"/>
            <a:ext cx="4096800" cy="645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29"/>
          <p:cNvSpPr txBox="1"/>
          <p:nvPr>
            <p:ph idx="5" type="subTitle"/>
          </p:nvPr>
        </p:nvSpPr>
        <p:spPr>
          <a:xfrm>
            <a:off x="4327200" y="4158312"/>
            <a:ext cx="4096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0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417" name="Google Shape;417;p30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8" name="Google Shape;418;p30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0" name="Google Shape;420;p30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1" name="Google Shape;421;p30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2" name="Google Shape;422;p30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30"/>
          <p:cNvSpPr txBox="1"/>
          <p:nvPr>
            <p:ph type="title"/>
          </p:nvPr>
        </p:nvSpPr>
        <p:spPr>
          <a:xfrm>
            <a:off x="1594291" y="2550050"/>
            <a:ext cx="2462400" cy="457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30"/>
          <p:cNvSpPr txBox="1"/>
          <p:nvPr>
            <p:ph idx="1" type="subTitle"/>
          </p:nvPr>
        </p:nvSpPr>
        <p:spPr>
          <a:xfrm>
            <a:off x="1594291" y="3007250"/>
            <a:ext cx="2462400" cy="10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30"/>
          <p:cNvSpPr txBox="1"/>
          <p:nvPr>
            <p:ph idx="2" type="title"/>
          </p:nvPr>
        </p:nvSpPr>
        <p:spPr>
          <a:xfrm>
            <a:off x="5396341" y="2550050"/>
            <a:ext cx="2462400" cy="457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30"/>
          <p:cNvSpPr txBox="1"/>
          <p:nvPr>
            <p:ph idx="3" type="subTitle"/>
          </p:nvPr>
        </p:nvSpPr>
        <p:spPr>
          <a:xfrm>
            <a:off x="5396341" y="3007250"/>
            <a:ext cx="2462400" cy="10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30"/>
          <p:cNvSpPr txBox="1"/>
          <p:nvPr>
            <p:ph hasCustomPrompt="1" idx="4" type="title"/>
          </p:nvPr>
        </p:nvSpPr>
        <p:spPr>
          <a:xfrm>
            <a:off x="2284841" y="1329133"/>
            <a:ext cx="12747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28" name="Google Shape;428;p30"/>
          <p:cNvSpPr txBox="1"/>
          <p:nvPr>
            <p:ph hasCustomPrompt="1" idx="5" type="title"/>
          </p:nvPr>
        </p:nvSpPr>
        <p:spPr>
          <a:xfrm>
            <a:off x="5990191" y="1329134"/>
            <a:ext cx="12747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30"/>
          <p:cNvSpPr txBox="1"/>
          <p:nvPr>
            <p:ph idx="6" type="title"/>
          </p:nvPr>
        </p:nvSpPr>
        <p:spPr>
          <a:xfrm>
            <a:off x="1024825" y="540000"/>
            <a:ext cx="739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27" name="Google Shape;27;p4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" name="Google Shape;28;p4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29" name="Google Shape;29;p4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" name="Google Shape;30;p4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" name="Google Shape;31;p4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" name="Google Shape;32;p4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4"/>
          <p:cNvSpPr txBox="1"/>
          <p:nvPr>
            <p:ph type="title"/>
          </p:nvPr>
        </p:nvSpPr>
        <p:spPr>
          <a:xfrm>
            <a:off x="926775" y="540000"/>
            <a:ext cx="749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926775" y="1112700"/>
            <a:ext cx="657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1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432" name="Google Shape;432;p31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31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434" name="Google Shape;434;p31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35" name="Google Shape;435;p31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6" name="Google Shape;436;p31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" name="Google Shape;437;p31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31"/>
          <p:cNvSpPr/>
          <p:nvPr/>
        </p:nvSpPr>
        <p:spPr>
          <a:xfrm>
            <a:off x="3691050" y="1414675"/>
            <a:ext cx="5138100" cy="3294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630450" y="1113475"/>
            <a:ext cx="8198700" cy="439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1"/>
          <p:cNvSpPr txBox="1"/>
          <p:nvPr>
            <p:ph type="title"/>
          </p:nvPr>
        </p:nvSpPr>
        <p:spPr>
          <a:xfrm>
            <a:off x="721575" y="540775"/>
            <a:ext cx="77025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1" name="Google Shape;441;p31"/>
          <p:cNvGrpSpPr/>
          <p:nvPr/>
        </p:nvGrpSpPr>
        <p:grpSpPr>
          <a:xfrm>
            <a:off x="1491282" y="1158871"/>
            <a:ext cx="6165551" cy="326993"/>
            <a:chOff x="1491282" y="4283071"/>
            <a:chExt cx="6165551" cy="326993"/>
          </a:xfrm>
        </p:grpSpPr>
        <p:sp>
          <p:nvSpPr>
            <p:cNvPr id="442" name="Google Shape;442;p31"/>
            <p:cNvSpPr/>
            <p:nvPr/>
          </p:nvSpPr>
          <p:spPr>
            <a:xfrm>
              <a:off x="14912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26577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382423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99070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1571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3236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2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450" name="Google Shape;450;p32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53" name="Google Shape;453;p32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4" name="Google Shape;454;p32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5" name="Google Shape;455;p32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2"/>
          <p:cNvSpPr txBox="1"/>
          <p:nvPr>
            <p:ph type="title"/>
          </p:nvPr>
        </p:nvSpPr>
        <p:spPr>
          <a:xfrm>
            <a:off x="819500" y="540000"/>
            <a:ext cx="68325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7" name="Google Shape;457;p32"/>
          <p:cNvSpPr/>
          <p:nvPr/>
        </p:nvSpPr>
        <p:spPr>
          <a:xfrm>
            <a:off x="7652149" y="430825"/>
            <a:ext cx="1186500" cy="427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2"/>
          <p:cNvGrpSpPr/>
          <p:nvPr/>
        </p:nvGrpSpPr>
        <p:grpSpPr>
          <a:xfrm>
            <a:off x="7739888" y="1055113"/>
            <a:ext cx="940702" cy="3359942"/>
            <a:chOff x="2476113" y="1523363"/>
            <a:chExt cx="940702" cy="3359942"/>
          </a:xfrm>
        </p:grpSpPr>
        <p:sp>
          <p:nvSpPr>
            <p:cNvPr id="459" name="Google Shape;459;p32"/>
            <p:cNvSpPr/>
            <p:nvPr/>
          </p:nvSpPr>
          <p:spPr>
            <a:xfrm>
              <a:off x="2476113" y="3244157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2636312" y="1523363"/>
              <a:ext cx="430271" cy="423121"/>
            </a:xfrm>
            <a:custGeom>
              <a:rect b="b" l="l" r="r" t="t"/>
              <a:pathLst>
                <a:path extrusionOk="0" h="21009" w="21364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3171223" y="3449756"/>
              <a:ext cx="245592" cy="239765"/>
            </a:xfrm>
            <a:custGeom>
              <a:rect b="b" l="l" r="r" t="t"/>
              <a:pathLst>
                <a:path extrusionOk="0" h="8188" w="8387">
                  <a:moveTo>
                    <a:pt x="5276" y="1"/>
                  </a:moveTo>
                  <a:cubicBezTo>
                    <a:pt x="5181" y="1"/>
                    <a:pt x="5082" y="46"/>
                    <a:pt x="5028" y="141"/>
                  </a:cubicBezTo>
                  <a:cubicBezTo>
                    <a:pt x="4103" y="2126"/>
                    <a:pt x="3334" y="2848"/>
                    <a:pt x="1653" y="2848"/>
                  </a:cubicBezTo>
                  <a:cubicBezTo>
                    <a:pt x="1272" y="2848"/>
                    <a:pt x="845" y="2811"/>
                    <a:pt x="358" y="2743"/>
                  </a:cubicBezTo>
                  <a:cubicBezTo>
                    <a:pt x="346" y="2742"/>
                    <a:pt x="334" y="2741"/>
                    <a:pt x="323" y="2741"/>
                  </a:cubicBezTo>
                  <a:cubicBezTo>
                    <a:pt x="53" y="2741"/>
                    <a:pt x="0" y="3115"/>
                    <a:pt x="224" y="3243"/>
                  </a:cubicBezTo>
                  <a:cubicBezTo>
                    <a:pt x="2659" y="4377"/>
                    <a:pt x="3193" y="5278"/>
                    <a:pt x="2826" y="7913"/>
                  </a:cubicBezTo>
                  <a:cubicBezTo>
                    <a:pt x="2806" y="8091"/>
                    <a:pt x="2939" y="8187"/>
                    <a:pt x="3078" y="8187"/>
                  </a:cubicBezTo>
                  <a:cubicBezTo>
                    <a:pt x="3174" y="8187"/>
                    <a:pt x="3272" y="8142"/>
                    <a:pt x="3327" y="8047"/>
                  </a:cubicBezTo>
                  <a:cubicBezTo>
                    <a:pt x="4251" y="6061"/>
                    <a:pt x="5021" y="5340"/>
                    <a:pt x="6701" y="5340"/>
                  </a:cubicBezTo>
                  <a:cubicBezTo>
                    <a:pt x="7082" y="5340"/>
                    <a:pt x="7510" y="5377"/>
                    <a:pt x="7997" y="5445"/>
                  </a:cubicBezTo>
                  <a:cubicBezTo>
                    <a:pt x="8008" y="5446"/>
                    <a:pt x="8020" y="5447"/>
                    <a:pt x="8031" y="5447"/>
                  </a:cubicBezTo>
                  <a:cubicBezTo>
                    <a:pt x="8304" y="5447"/>
                    <a:pt x="8386" y="5073"/>
                    <a:pt x="8130" y="4944"/>
                  </a:cubicBezTo>
                  <a:cubicBezTo>
                    <a:pt x="5695" y="3810"/>
                    <a:pt x="5161" y="2910"/>
                    <a:pt x="5528" y="274"/>
                  </a:cubicBezTo>
                  <a:cubicBezTo>
                    <a:pt x="5548" y="97"/>
                    <a:pt x="5415" y="1"/>
                    <a:pt x="5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581336" y="4762983"/>
              <a:ext cx="122752" cy="120322"/>
            </a:xfrm>
            <a:custGeom>
              <a:rect b="b" l="l" r="r" t="t"/>
              <a:pathLst>
                <a:path extrusionOk="0" h="4109" w="4192">
                  <a:moveTo>
                    <a:pt x="2650" y="0"/>
                  </a:moveTo>
                  <a:cubicBezTo>
                    <a:pt x="2605" y="0"/>
                    <a:pt x="2561" y="19"/>
                    <a:pt x="2536" y="56"/>
                  </a:cubicBezTo>
                  <a:cubicBezTo>
                    <a:pt x="2095" y="1048"/>
                    <a:pt x="1700" y="1402"/>
                    <a:pt x="826" y="1402"/>
                  </a:cubicBezTo>
                  <a:cubicBezTo>
                    <a:pt x="641" y="1402"/>
                    <a:pt x="434" y="1387"/>
                    <a:pt x="201" y="1357"/>
                  </a:cubicBezTo>
                  <a:cubicBezTo>
                    <a:pt x="34" y="1357"/>
                    <a:pt x="1" y="1558"/>
                    <a:pt x="134" y="1624"/>
                  </a:cubicBezTo>
                  <a:cubicBezTo>
                    <a:pt x="1335" y="2158"/>
                    <a:pt x="1602" y="2625"/>
                    <a:pt x="1435" y="3959"/>
                  </a:cubicBezTo>
                  <a:cubicBezTo>
                    <a:pt x="1435" y="4056"/>
                    <a:pt x="1503" y="4108"/>
                    <a:pt x="1566" y="4108"/>
                  </a:cubicBezTo>
                  <a:cubicBezTo>
                    <a:pt x="1612" y="4108"/>
                    <a:pt x="1655" y="4082"/>
                    <a:pt x="1669" y="4026"/>
                  </a:cubicBezTo>
                  <a:cubicBezTo>
                    <a:pt x="2109" y="3035"/>
                    <a:pt x="2504" y="2680"/>
                    <a:pt x="3379" y="2680"/>
                  </a:cubicBezTo>
                  <a:cubicBezTo>
                    <a:pt x="3564" y="2680"/>
                    <a:pt x="3770" y="2696"/>
                    <a:pt x="4004" y="2725"/>
                  </a:cubicBezTo>
                  <a:cubicBezTo>
                    <a:pt x="4020" y="2733"/>
                    <a:pt x="4035" y="2737"/>
                    <a:pt x="4050" y="2737"/>
                  </a:cubicBezTo>
                  <a:cubicBezTo>
                    <a:pt x="4151" y="2737"/>
                    <a:pt x="4191" y="2550"/>
                    <a:pt x="4104" y="2492"/>
                  </a:cubicBezTo>
                  <a:cubicBezTo>
                    <a:pt x="2869" y="1924"/>
                    <a:pt x="2636" y="1491"/>
                    <a:pt x="2803" y="157"/>
                  </a:cubicBezTo>
                  <a:cubicBezTo>
                    <a:pt x="2803" y="52"/>
                    <a:pt x="2725" y="0"/>
                    <a:pt x="2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 rot="-1377309">
              <a:off x="3189887" y="4482803"/>
              <a:ext cx="122864" cy="120697"/>
            </a:xfrm>
            <a:custGeom>
              <a:rect b="b" l="l" r="r" t="t"/>
              <a:pathLst>
                <a:path extrusionOk="0" h="4122" w="4196">
                  <a:moveTo>
                    <a:pt x="2658" y="1"/>
                  </a:moveTo>
                  <a:cubicBezTo>
                    <a:pt x="2610" y="1"/>
                    <a:pt x="2562" y="27"/>
                    <a:pt x="2535" y="81"/>
                  </a:cubicBezTo>
                  <a:cubicBezTo>
                    <a:pt x="2095" y="1072"/>
                    <a:pt x="1700" y="1427"/>
                    <a:pt x="825" y="1427"/>
                  </a:cubicBezTo>
                  <a:cubicBezTo>
                    <a:pt x="640" y="1427"/>
                    <a:pt x="433" y="1411"/>
                    <a:pt x="200" y="1382"/>
                  </a:cubicBezTo>
                  <a:cubicBezTo>
                    <a:pt x="33" y="1382"/>
                    <a:pt x="0" y="1582"/>
                    <a:pt x="134" y="1615"/>
                  </a:cubicBezTo>
                  <a:cubicBezTo>
                    <a:pt x="1334" y="2182"/>
                    <a:pt x="1601" y="2616"/>
                    <a:pt x="1434" y="3950"/>
                  </a:cubicBezTo>
                  <a:cubicBezTo>
                    <a:pt x="1434" y="4056"/>
                    <a:pt x="1515" y="4121"/>
                    <a:pt x="1582" y="4121"/>
                  </a:cubicBezTo>
                  <a:cubicBezTo>
                    <a:pt x="1621" y="4121"/>
                    <a:pt x="1656" y="4099"/>
                    <a:pt x="1668" y="4050"/>
                  </a:cubicBezTo>
                  <a:cubicBezTo>
                    <a:pt x="2108" y="3059"/>
                    <a:pt x="2503" y="2704"/>
                    <a:pt x="3378" y="2704"/>
                  </a:cubicBezTo>
                  <a:cubicBezTo>
                    <a:pt x="3563" y="2704"/>
                    <a:pt x="3770" y="2720"/>
                    <a:pt x="4003" y="2749"/>
                  </a:cubicBezTo>
                  <a:cubicBezTo>
                    <a:pt x="4013" y="2752"/>
                    <a:pt x="4023" y="2753"/>
                    <a:pt x="4032" y="2753"/>
                  </a:cubicBezTo>
                  <a:cubicBezTo>
                    <a:pt x="4146" y="2753"/>
                    <a:pt x="4195" y="2577"/>
                    <a:pt x="4103" y="2516"/>
                  </a:cubicBezTo>
                  <a:cubicBezTo>
                    <a:pt x="2869" y="1949"/>
                    <a:pt x="2635" y="1515"/>
                    <a:pt x="2802" y="181"/>
                  </a:cubicBezTo>
                  <a:cubicBezTo>
                    <a:pt x="2802" y="61"/>
                    <a:pt x="2730" y="1"/>
                    <a:pt x="2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3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466" name="Google Shape;466;p33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7" name="Google Shape;467;p33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468" name="Google Shape;468;p33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69" name="Google Shape;469;p33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0" name="Google Shape;470;p33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1" name="Google Shape;471;p33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3"/>
          <p:cNvSpPr txBox="1"/>
          <p:nvPr>
            <p:ph type="ctrTitle"/>
          </p:nvPr>
        </p:nvSpPr>
        <p:spPr>
          <a:xfrm>
            <a:off x="938925" y="540000"/>
            <a:ext cx="5190300" cy="1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3" name="Google Shape;473;p33"/>
          <p:cNvSpPr txBox="1"/>
          <p:nvPr>
            <p:ph idx="1" type="subTitle"/>
          </p:nvPr>
        </p:nvSpPr>
        <p:spPr>
          <a:xfrm>
            <a:off x="933975" y="1690200"/>
            <a:ext cx="3652800" cy="1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4" name="Google Shape;474;p33"/>
          <p:cNvSpPr txBox="1"/>
          <p:nvPr>
            <p:ph idx="2" type="subTitle"/>
          </p:nvPr>
        </p:nvSpPr>
        <p:spPr>
          <a:xfrm>
            <a:off x="1015125" y="3681600"/>
            <a:ext cx="4851300" cy="4332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33"/>
          <p:cNvSpPr txBox="1"/>
          <p:nvPr/>
        </p:nvSpPr>
        <p:spPr>
          <a:xfrm>
            <a:off x="939023" y="4182850"/>
            <a:ext cx="4451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4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478" name="Google Shape;478;p34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9" name="Google Shape;479;p34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480" name="Google Shape;480;p34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81" name="Google Shape;481;p34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2" name="Google Shape;482;p34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3" name="Google Shape;483;p34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35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486" name="Google Shape;486;p35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7" name="Google Shape;487;p35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488" name="Google Shape;488;p35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89" name="Google Shape;489;p35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0" name="Google Shape;490;p35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" name="Google Shape;491;p35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35"/>
          <p:cNvSpPr/>
          <p:nvPr/>
        </p:nvSpPr>
        <p:spPr>
          <a:xfrm>
            <a:off x="3691050" y="1414675"/>
            <a:ext cx="5138100" cy="3294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/>
          <p:nvPr/>
        </p:nvSpPr>
        <p:spPr>
          <a:xfrm>
            <a:off x="630450" y="1113475"/>
            <a:ext cx="8198700" cy="439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35"/>
          <p:cNvGrpSpPr/>
          <p:nvPr/>
        </p:nvGrpSpPr>
        <p:grpSpPr>
          <a:xfrm>
            <a:off x="1491282" y="1158871"/>
            <a:ext cx="6165551" cy="326993"/>
            <a:chOff x="1491282" y="4283071"/>
            <a:chExt cx="6165551" cy="326993"/>
          </a:xfrm>
        </p:grpSpPr>
        <p:sp>
          <p:nvSpPr>
            <p:cNvPr id="495" name="Google Shape;495;p35"/>
            <p:cNvSpPr/>
            <p:nvPr/>
          </p:nvSpPr>
          <p:spPr>
            <a:xfrm>
              <a:off x="14912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26577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382423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99070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1571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73236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_1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6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03" name="Google Shape;503;p36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4" name="Google Shape;504;p36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505" name="Google Shape;505;p36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06" name="Google Shape;506;p36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36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8" name="Google Shape;508;p36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36"/>
          <p:cNvSpPr/>
          <p:nvPr/>
        </p:nvSpPr>
        <p:spPr>
          <a:xfrm>
            <a:off x="636600" y="434050"/>
            <a:ext cx="2607600" cy="4276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38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15" name="Google Shape;515;p38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6" name="Google Shape;516;p38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517" name="Google Shape;517;p38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8" name="Google Shape;518;p38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9" name="Google Shape;519;p38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" name="Google Shape;520;p38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38"/>
          <p:cNvSpPr txBox="1"/>
          <p:nvPr>
            <p:ph type="title"/>
          </p:nvPr>
        </p:nvSpPr>
        <p:spPr>
          <a:xfrm>
            <a:off x="926775" y="1505250"/>
            <a:ext cx="51798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40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25" name="Google Shape;525;p40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" name="Google Shape;526;p40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527" name="Google Shape;527;p40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8" name="Google Shape;528;p40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29" name="Google Shape;529;p40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0" name="Google Shape;530;p40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41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33" name="Google Shape;533;p41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4" name="Google Shape;534;p41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535" name="Google Shape;535;p41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36" name="Google Shape;536;p41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37" name="Google Shape;537;p41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8" name="Google Shape;538;p41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9" name="Google Shape;539;p41"/>
          <p:cNvSpPr/>
          <p:nvPr/>
        </p:nvSpPr>
        <p:spPr>
          <a:xfrm>
            <a:off x="3691050" y="1414675"/>
            <a:ext cx="5138100" cy="3294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630450" y="1113475"/>
            <a:ext cx="8198700" cy="439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41"/>
          <p:cNvGrpSpPr/>
          <p:nvPr/>
        </p:nvGrpSpPr>
        <p:grpSpPr>
          <a:xfrm>
            <a:off x="1491282" y="1158871"/>
            <a:ext cx="6165551" cy="326993"/>
            <a:chOff x="1491282" y="4283071"/>
            <a:chExt cx="6165551" cy="326993"/>
          </a:xfrm>
        </p:grpSpPr>
        <p:sp>
          <p:nvSpPr>
            <p:cNvPr id="542" name="Google Shape;542;p41"/>
            <p:cNvSpPr/>
            <p:nvPr/>
          </p:nvSpPr>
          <p:spPr>
            <a:xfrm>
              <a:off x="14912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26577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382423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499070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61571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73236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37" name="Google Shape;37;p5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" name="Google Shape;38;p5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39" name="Google Shape;39;p5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0" name="Google Shape;40;p5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1" name="Google Shape;41;p5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" name="Google Shape;42;p5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5"/>
          <p:cNvSpPr txBox="1"/>
          <p:nvPr>
            <p:ph type="title"/>
          </p:nvPr>
        </p:nvSpPr>
        <p:spPr>
          <a:xfrm>
            <a:off x="1022350" y="540000"/>
            <a:ext cx="740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1761050" y="3128070"/>
            <a:ext cx="2846700" cy="11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subTitle"/>
          </p:nvPr>
        </p:nvSpPr>
        <p:spPr>
          <a:xfrm>
            <a:off x="4843325" y="3128070"/>
            <a:ext cx="2846700" cy="11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3" type="subTitle"/>
          </p:nvPr>
        </p:nvSpPr>
        <p:spPr>
          <a:xfrm>
            <a:off x="1761055" y="2663399"/>
            <a:ext cx="2846700" cy="457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4843330" y="2663399"/>
            <a:ext cx="2846700" cy="457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42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50" name="Google Shape;550;p42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1" name="Google Shape;551;p42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552" name="Google Shape;552;p42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3" name="Google Shape;553;p42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54" name="Google Shape;554;p42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5" name="Google Shape;555;p42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42"/>
          <p:cNvSpPr/>
          <p:nvPr/>
        </p:nvSpPr>
        <p:spPr>
          <a:xfrm>
            <a:off x="636600" y="434050"/>
            <a:ext cx="2607600" cy="4276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4"/>
          <p:cNvSpPr/>
          <p:nvPr/>
        </p:nvSpPr>
        <p:spPr>
          <a:xfrm>
            <a:off x="632850" y="430825"/>
            <a:ext cx="8195700" cy="4282800"/>
          </a:xfrm>
          <a:prstGeom prst="rect">
            <a:avLst/>
          </a:prstGeom>
          <a:solidFill>
            <a:srgbClr val="F2E3D4"/>
          </a:solidFill>
          <a:ln cap="flat" cmpd="sng" w="1905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4"/>
          <p:cNvSpPr/>
          <p:nvPr/>
        </p:nvSpPr>
        <p:spPr>
          <a:xfrm>
            <a:off x="150" y="-6025"/>
            <a:ext cx="632700" cy="5143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4"/>
          <p:cNvSpPr txBox="1"/>
          <p:nvPr>
            <p:ph type="ctrTitle"/>
          </p:nvPr>
        </p:nvSpPr>
        <p:spPr>
          <a:xfrm>
            <a:off x="1101000" y="817950"/>
            <a:ext cx="6741600" cy="30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4" name="Google Shape;564;p44"/>
          <p:cNvSpPr txBox="1"/>
          <p:nvPr>
            <p:ph idx="1" type="subTitle"/>
          </p:nvPr>
        </p:nvSpPr>
        <p:spPr>
          <a:xfrm>
            <a:off x="1101000" y="3831450"/>
            <a:ext cx="6741600" cy="473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45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67" name="Google Shape;567;p45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8" name="Google Shape;568;p45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569" name="Google Shape;569;p45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70" name="Google Shape;570;p45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71" name="Google Shape;571;p45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45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p45"/>
          <p:cNvSpPr txBox="1"/>
          <p:nvPr>
            <p:ph type="title"/>
          </p:nvPr>
        </p:nvSpPr>
        <p:spPr>
          <a:xfrm>
            <a:off x="1024825" y="540000"/>
            <a:ext cx="73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46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76" name="Google Shape;576;p46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7" name="Google Shape;577;p46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578" name="Google Shape;578;p46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79" name="Google Shape;579;p46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80" name="Google Shape;580;p46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1" name="Google Shape;581;p46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2" name="Google Shape;582;p46"/>
          <p:cNvSpPr txBox="1"/>
          <p:nvPr>
            <p:ph type="title"/>
          </p:nvPr>
        </p:nvSpPr>
        <p:spPr>
          <a:xfrm>
            <a:off x="926775" y="540000"/>
            <a:ext cx="749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3" name="Google Shape;583;p46"/>
          <p:cNvSpPr txBox="1"/>
          <p:nvPr>
            <p:ph idx="1" type="body"/>
          </p:nvPr>
        </p:nvSpPr>
        <p:spPr>
          <a:xfrm>
            <a:off x="926775" y="1112700"/>
            <a:ext cx="657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47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86" name="Google Shape;586;p47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7" name="Google Shape;587;p47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588" name="Google Shape;588;p47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89" name="Google Shape;589;p47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90" name="Google Shape;590;p47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1" name="Google Shape;591;p47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2" name="Google Shape;592;p47"/>
          <p:cNvSpPr txBox="1"/>
          <p:nvPr>
            <p:ph type="ctrTitle"/>
          </p:nvPr>
        </p:nvSpPr>
        <p:spPr>
          <a:xfrm>
            <a:off x="938925" y="540000"/>
            <a:ext cx="51903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3" name="Google Shape;593;p47"/>
          <p:cNvSpPr txBox="1"/>
          <p:nvPr>
            <p:ph idx="1" type="subTitle"/>
          </p:nvPr>
        </p:nvSpPr>
        <p:spPr>
          <a:xfrm>
            <a:off x="933975" y="1690200"/>
            <a:ext cx="36528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4" name="Google Shape;594;p47"/>
          <p:cNvSpPr txBox="1"/>
          <p:nvPr>
            <p:ph idx="2" type="subTitle"/>
          </p:nvPr>
        </p:nvSpPr>
        <p:spPr>
          <a:xfrm>
            <a:off x="1015125" y="3681600"/>
            <a:ext cx="4851300" cy="433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47"/>
          <p:cNvSpPr txBox="1"/>
          <p:nvPr/>
        </p:nvSpPr>
        <p:spPr>
          <a:xfrm>
            <a:off x="939023" y="4182850"/>
            <a:ext cx="4451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49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99" name="Google Shape;599;p49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0" name="Google Shape;600;p49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601" name="Google Shape;601;p49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02" name="Google Shape;602;p49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03" name="Google Shape;603;p49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4" name="Google Shape;604;p49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50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607" name="Google Shape;607;p50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8" name="Google Shape;608;p50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609" name="Google Shape;609;p50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10" name="Google Shape;610;p50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11" name="Google Shape;611;p50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2" name="Google Shape;612;p50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p50"/>
          <p:cNvSpPr/>
          <p:nvPr/>
        </p:nvSpPr>
        <p:spPr>
          <a:xfrm>
            <a:off x="3691050" y="1414675"/>
            <a:ext cx="5138100" cy="3294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0"/>
          <p:cNvSpPr/>
          <p:nvPr/>
        </p:nvSpPr>
        <p:spPr>
          <a:xfrm>
            <a:off x="630450" y="1113475"/>
            <a:ext cx="8198700" cy="439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5" name="Google Shape;615;p50"/>
          <p:cNvGrpSpPr/>
          <p:nvPr/>
        </p:nvGrpSpPr>
        <p:grpSpPr>
          <a:xfrm>
            <a:off x="1491282" y="1158871"/>
            <a:ext cx="6165551" cy="326993"/>
            <a:chOff x="1491282" y="4283071"/>
            <a:chExt cx="6165551" cy="326993"/>
          </a:xfrm>
        </p:grpSpPr>
        <p:sp>
          <p:nvSpPr>
            <p:cNvPr id="616" name="Google Shape;616;p50"/>
            <p:cNvSpPr/>
            <p:nvPr/>
          </p:nvSpPr>
          <p:spPr>
            <a:xfrm>
              <a:off x="14912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26577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382423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499070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0"/>
            <p:cNvSpPr/>
            <p:nvPr/>
          </p:nvSpPr>
          <p:spPr>
            <a:xfrm>
              <a:off x="6157182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0"/>
            <p:cNvSpPr/>
            <p:nvPr/>
          </p:nvSpPr>
          <p:spPr>
            <a:xfrm>
              <a:off x="7323657" y="4283071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_1_1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51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624" name="Google Shape;624;p51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5" name="Google Shape;625;p51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626" name="Google Shape;626;p51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27" name="Google Shape;627;p51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28" name="Google Shape;628;p51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9" name="Google Shape;629;p51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51"/>
          <p:cNvSpPr/>
          <p:nvPr/>
        </p:nvSpPr>
        <p:spPr>
          <a:xfrm>
            <a:off x="636600" y="434050"/>
            <a:ext cx="2607600" cy="4276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0" name="Google Shape;50;p6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6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52" name="Google Shape;52;p6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3" name="Google Shape;53;p6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" name="Google Shape;54;p6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" name="Google Shape;55;p6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6"/>
          <p:cNvSpPr txBox="1"/>
          <p:nvPr>
            <p:ph type="title"/>
          </p:nvPr>
        </p:nvSpPr>
        <p:spPr>
          <a:xfrm>
            <a:off x="1024825" y="540000"/>
            <a:ext cx="739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9" name="Google Shape;59;p7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7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61" name="Google Shape;61;p7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2" name="Google Shape;62;p7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7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" name="Google Shape;64;p7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7"/>
          <p:cNvSpPr txBox="1"/>
          <p:nvPr>
            <p:ph type="title"/>
          </p:nvPr>
        </p:nvSpPr>
        <p:spPr>
          <a:xfrm>
            <a:off x="926775" y="1665000"/>
            <a:ext cx="3027900" cy="181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" type="body"/>
          </p:nvPr>
        </p:nvSpPr>
        <p:spPr>
          <a:xfrm>
            <a:off x="4147600" y="1387000"/>
            <a:ext cx="4276500" cy="24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69" name="Google Shape;69;p8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" name="Google Shape;70;p8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71" name="Google Shape;71;p8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2" name="Google Shape;72;p8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" name="Google Shape;73;p8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" name="Google Shape;74;p8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8"/>
          <p:cNvSpPr txBox="1"/>
          <p:nvPr>
            <p:ph type="title"/>
          </p:nvPr>
        </p:nvSpPr>
        <p:spPr>
          <a:xfrm>
            <a:off x="926775" y="1505250"/>
            <a:ext cx="51798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9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78" name="Google Shape;78;p9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cap="flat" cmpd="sng" w="19050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" name="Google Shape;79;p9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80" name="Google Shape;80;p9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" name="Google Shape;81;p9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2" name="Google Shape;82;p9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" name="Google Shape;83;p9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9"/>
          <p:cNvSpPr txBox="1"/>
          <p:nvPr>
            <p:ph type="title"/>
          </p:nvPr>
        </p:nvSpPr>
        <p:spPr>
          <a:xfrm>
            <a:off x="4244050" y="1665475"/>
            <a:ext cx="4172700" cy="5523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9"/>
          <p:cNvSpPr txBox="1"/>
          <p:nvPr>
            <p:ph idx="1" type="subTitle"/>
          </p:nvPr>
        </p:nvSpPr>
        <p:spPr>
          <a:xfrm>
            <a:off x="4244250" y="2217600"/>
            <a:ext cx="4172700" cy="16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0" y="-12850"/>
            <a:ext cx="9144000" cy="5143500"/>
          </a:xfrm>
          <a:prstGeom prst="frame">
            <a:avLst>
              <a:gd fmla="val 8626" name="adj1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 rot="409">
            <a:off x="926775" y="2787075"/>
            <a:ext cx="25242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9" name="Google Shape;89;p10"/>
          <p:cNvGrpSpPr/>
          <p:nvPr/>
        </p:nvGrpSpPr>
        <p:grpSpPr>
          <a:xfrm>
            <a:off x="150" y="-12455"/>
            <a:ext cx="1534450" cy="5143500"/>
            <a:chOff x="150" y="-6025"/>
            <a:chExt cx="1534450" cy="5143500"/>
          </a:xfrm>
        </p:grpSpPr>
        <p:grpSp>
          <p:nvGrpSpPr>
            <p:cNvPr id="90" name="Google Shape;90;p10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91" name="Google Shape;91;p10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fmla="val 0" name="adj1"/>
                </a:avLst>
              </a:prstGeom>
              <a:solidFill>
                <a:srgbClr val="1257CC"/>
              </a:solidFill>
              <a:ln cap="flat" cmpd="sng" w="19050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2" name="Google Shape;92;p10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3" name="Google Shape;93;p10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" name="Google Shape;94;p10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9500" y="540000"/>
            <a:ext cx="760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9500" y="1152475"/>
            <a:ext cx="760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 txBox="1"/>
          <p:nvPr>
            <p:ph type="title"/>
          </p:nvPr>
        </p:nvSpPr>
        <p:spPr>
          <a:xfrm>
            <a:off x="819500" y="540000"/>
            <a:ext cx="760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37"/>
          <p:cNvSpPr txBox="1"/>
          <p:nvPr>
            <p:ph idx="1" type="body"/>
          </p:nvPr>
        </p:nvSpPr>
        <p:spPr>
          <a:xfrm>
            <a:off x="819500" y="1152475"/>
            <a:ext cx="760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/>
          <p:nvPr>
            <p:ph type="title"/>
          </p:nvPr>
        </p:nvSpPr>
        <p:spPr>
          <a:xfrm>
            <a:off x="819500" y="540000"/>
            <a:ext cx="760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43"/>
          <p:cNvSpPr txBox="1"/>
          <p:nvPr>
            <p:ph idx="1" type="body"/>
          </p:nvPr>
        </p:nvSpPr>
        <p:spPr>
          <a:xfrm>
            <a:off x="819500" y="1152475"/>
            <a:ext cx="760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Relationship Id="rId11" Type="http://schemas.openxmlformats.org/officeDocument/2006/relationships/image" Target="../media/image42.png"/><Relationship Id="rId10" Type="http://schemas.openxmlformats.org/officeDocument/2006/relationships/image" Target="../media/image45.png"/><Relationship Id="rId13" Type="http://schemas.openxmlformats.org/officeDocument/2006/relationships/image" Target="../media/image41.png"/><Relationship Id="rId12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32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Relationship Id="rId5" Type="http://schemas.openxmlformats.org/officeDocument/2006/relationships/image" Target="../media/image38.jpg"/><Relationship Id="rId6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2"/>
          <p:cNvSpPr txBox="1"/>
          <p:nvPr>
            <p:ph type="ctrTitle"/>
          </p:nvPr>
        </p:nvSpPr>
        <p:spPr>
          <a:xfrm>
            <a:off x="1101000" y="817950"/>
            <a:ext cx="6741600" cy="30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3000">
                <a:latin typeface="Cambria"/>
                <a:ea typeface="Cambria"/>
                <a:cs typeface="Cambria"/>
                <a:sym typeface="Cambria"/>
              </a:rPr>
            </a:br>
            <a:br>
              <a:rPr lang="en" sz="3000">
                <a:latin typeface="Cambria"/>
                <a:ea typeface="Cambria"/>
                <a:cs typeface="Cambria"/>
                <a:sym typeface="Cambria"/>
              </a:rPr>
            </a:br>
            <a:br>
              <a:rPr lang="en" sz="3000">
                <a:latin typeface="Cambria"/>
                <a:ea typeface="Cambria"/>
                <a:cs typeface="Cambria"/>
                <a:sym typeface="Cambria"/>
              </a:rPr>
            </a:br>
            <a:r>
              <a:rPr lang="en" sz="3000">
                <a:latin typeface="Cambria"/>
                <a:ea typeface="Cambria"/>
                <a:cs typeface="Cambria"/>
                <a:sym typeface="Cambria"/>
              </a:rPr>
              <a:t>Understanding Large-Scale Dynamic Purchase Behavior</a:t>
            </a:r>
            <a:endParaRPr sz="3000">
              <a:solidFill>
                <a:srgbClr val="CC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6" name="Google Shape;636;p52"/>
          <p:cNvSpPr txBox="1"/>
          <p:nvPr>
            <p:ph idx="1" type="subTitle"/>
          </p:nvPr>
        </p:nvSpPr>
        <p:spPr>
          <a:xfrm>
            <a:off x="1101000" y="3831450"/>
            <a:ext cx="6741600" cy="473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Sun Yan, Wang Qiuting, Kou Shangrui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637" name="Google Shape;637;p52"/>
          <p:cNvGrpSpPr/>
          <p:nvPr/>
        </p:nvGrpSpPr>
        <p:grpSpPr>
          <a:xfrm>
            <a:off x="810625" y="132825"/>
            <a:ext cx="723975" cy="258300"/>
            <a:chOff x="1418925" y="633825"/>
            <a:chExt cx="723975" cy="258300"/>
          </a:xfrm>
        </p:grpSpPr>
        <p:sp>
          <p:nvSpPr>
            <p:cNvPr id="638" name="Google Shape;638;p52"/>
            <p:cNvSpPr/>
            <p:nvPr/>
          </p:nvSpPr>
          <p:spPr>
            <a:xfrm>
              <a:off x="1418925" y="633825"/>
              <a:ext cx="258300" cy="258300"/>
            </a:xfrm>
            <a:prstGeom prst="mathMultiply">
              <a:avLst>
                <a:gd fmla="val 0" name="adj1"/>
              </a:avLst>
            </a:prstGeom>
            <a:solidFill>
              <a:srgbClr val="1257CC"/>
            </a:solidFill>
            <a:ln cap="flat" cmpd="sng" w="190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9" name="Google Shape;639;p52"/>
            <p:cNvCxnSpPr/>
            <p:nvPr/>
          </p:nvCxnSpPr>
          <p:spPr>
            <a:xfrm>
              <a:off x="2007000" y="824368"/>
              <a:ext cx="135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40" name="Google Shape;640;p52"/>
            <p:cNvSpPr/>
            <p:nvPr/>
          </p:nvSpPr>
          <p:spPr>
            <a:xfrm>
              <a:off x="1746550" y="694447"/>
              <a:ext cx="135900" cy="1359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1" name="Google Shape;641;p52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Midterm Presentation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642" name="Google Shape;642;p52"/>
          <p:cNvGrpSpPr/>
          <p:nvPr/>
        </p:nvGrpSpPr>
        <p:grpSpPr>
          <a:xfrm>
            <a:off x="1275975" y="4769904"/>
            <a:ext cx="7005231" cy="284273"/>
            <a:chOff x="1275975" y="4769904"/>
            <a:chExt cx="7005231" cy="284273"/>
          </a:xfrm>
        </p:grpSpPr>
        <p:sp>
          <p:nvSpPr>
            <p:cNvPr id="643" name="Google Shape;643;p52"/>
            <p:cNvSpPr/>
            <p:nvPr/>
          </p:nvSpPr>
          <p:spPr>
            <a:xfrm>
              <a:off x="1275975" y="4784475"/>
              <a:ext cx="269256" cy="269685"/>
            </a:xfrm>
            <a:custGeom>
              <a:rect b="b" l="l" r="r" t="t"/>
              <a:pathLst>
                <a:path extrusionOk="0" h="20749" w="20716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2"/>
            <p:cNvSpPr txBox="1"/>
            <p:nvPr/>
          </p:nvSpPr>
          <p:spPr>
            <a:xfrm>
              <a:off x="1716900" y="4784464"/>
              <a:ext cx="15132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Big Data Marketing</a:t>
              </a:r>
              <a:endParaRPr b="1" i="0" sz="11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3581625" y="4769904"/>
              <a:ext cx="269256" cy="269685"/>
            </a:xfrm>
            <a:custGeom>
              <a:rect b="b" l="l" r="r" t="t"/>
              <a:pathLst>
                <a:path extrusionOk="0" h="20749" w="20716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2"/>
            <p:cNvSpPr txBox="1"/>
            <p:nvPr/>
          </p:nvSpPr>
          <p:spPr>
            <a:xfrm>
              <a:off x="3931500" y="4784477"/>
              <a:ext cx="15132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MKT 4220</a:t>
              </a:r>
              <a:endParaRPr b="1" i="0" sz="11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5796787" y="4784467"/>
              <a:ext cx="269256" cy="269685"/>
            </a:xfrm>
            <a:custGeom>
              <a:rect b="b" l="l" r="r" t="t"/>
              <a:pathLst>
                <a:path extrusionOk="0" h="20749" w="20716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2"/>
            <p:cNvSpPr txBox="1"/>
            <p:nvPr/>
          </p:nvSpPr>
          <p:spPr>
            <a:xfrm>
              <a:off x="6237150" y="4784452"/>
              <a:ext cx="15132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2022.0</a:t>
              </a:r>
              <a:r>
                <a:rPr b="1" lang="en" sz="1100">
                  <a:latin typeface="Cambria"/>
                  <a:ea typeface="Cambria"/>
                  <a:cs typeface="Cambria"/>
                  <a:sym typeface="Cambria"/>
                </a:rPr>
                <a:t>6</a:t>
              </a:r>
              <a:endParaRPr b="1" i="0" sz="11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8011950" y="4784488"/>
              <a:ext cx="269256" cy="269685"/>
            </a:xfrm>
            <a:custGeom>
              <a:rect b="b" l="l" r="r" t="t"/>
              <a:pathLst>
                <a:path extrusionOk="0" h="20749" w="20716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0" name="Google Shape;650;p52"/>
          <p:cNvGrpSpPr/>
          <p:nvPr/>
        </p:nvGrpSpPr>
        <p:grpSpPr>
          <a:xfrm>
            <a:off x="5208600" y="2571762"/>
            <a:ext cx="2634010" cy="1320114"/>
            <a:chOff x="7765424" y="4686813"/>
            <a:chExt cx="760615" cy="381205"/>
          </a:xfrm>
        </p:grpSpPr>
        <p:cxnSp>
          <p:nvCxnSpPr>
            <p:cNvPr id="651" name="Google Shape;651;p52"/>
            <p:cNvCxnSpPr/>
            <p:nvPr/>
          </p:nvCxnSpPr>
          <p:spPr>
            <a:xfrm>
              <a:off x="7765424" y="4877425"/>
              <a:ext cx="665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52" name="Google Shape;652;p52"/>
            <p:cNvGrpSpPr/>
            <p:nvPr/>
          </p:nvGrpSpPr>
          <p:grpSpPr>
            <a:xfrm flipH="1">
              <a:off x="8335406" y="4686813"/>
              <a:ext cx="190633" cy="381205"/>
              <a:chOff x="4289475" y="3514800"/>
              <a:chExt cx="302400" cy="604800"/>
            </a:xfrm>
          </p:grpSpPr>
          <p:sp>
            <p:nvSpPr>
              <p:cNvPr id="653" name="Google Shape;653;p52"/>
              <p:cNvSpPr/>
              <p:nvPr/>
            </p:nvSpPr>
            <p:spPr>
              <a:xfrm>
                <a:off x="4289475" y="3817200"/>
                <a:ext cx="302400" cy="302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2"/>
              <p:cNvSpPr/>
              <p:nvPr/>
            </p:nvSpPr>
            <p:spPr>
              <a:xfrm flipH="1" rot="10800000">
                <a:off x="4289475" y="3514800"/>
                <a:ext cx="302400" cy="302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5" name="Google Shape;655;p52"/>
          <p:cNvGrpSpPr/>
          <p:nvPr/>
        </p:nvGrpSpPr>
        <p:grpSpPr>
          <a:xfrm>
            <a:off x="7842605" y="2134500"/>
            <a:ext cx="561935" cy="874513"/>
            <a:chOff x="2636312" y="1523363"/>
            <a:chExt cx="813573" cy="1266126"/>
          </a:xfrm>
        </p:grpSpPr>
        <p:sp>
          <p:nvSpPr>
            <p:cNvPr id="656" name="Google Shape;656;p52"/>
            <p:cNvSpPr/>
            <p:nvPr/>
          </p:nvSpPr>
          <p:spPr>
            <a:xfrm>
              <a:off x="3116709" y="2462496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2636312" y="1523363"/>
              <a:ext cx="430271" cy="423121"/>
            </a:xfrm>
            <a:custGeom>
              <a:rect b="b" l="l" r="r" t="t"/>
              <a:pathLst>
                <a:path extrusionOk="0" h="21009" w="21364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8" name="Google Shape;6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900" y="441225"/>
            <a:ext cx="2989876" cy="188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1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1029" name="Google Shape;1029;p61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1030" name="Google Shape;1030;p61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1031" name="Google Shape;1031;p61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1032" name="Google Shape;1032;p61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1033" name="Google Shape;1033;p61"/>
          <p:cNvSpPr txBox="1"/>
          <p:nvPr/>
        </p:nvSpPr>
        <p:spPr>
          <a:xfrm>
            <a:off x="1585950" y="71975"/>
            <a:ext cx="334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4.1 Purchase Motivations -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𝝓</a:t>
            </a:r>
            <a:r>
              <a:rPr b="1" lang="en" sz="800">
                <a:latin typeface="Cambria"/>
                <a:ea typeface="Cambria"/>
                <a:cs typeface="Cambria"/>
                <a:sym typeface="Cambria"/>
              </a:rPr>
              <a:t>m</a:t>
            </a:r>
            <a:endParaRPr b="1" sz="9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34" name="Google Shape;1034;p61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Result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35" name="Google Shape;1035;p61"/>
          <p:cNvSpPr txBox="1"/>
          <p:nvPr/>
        </p:nvSpPr>
        <p:spPr>
          <a:xfrm>
            <a:off x="1106175" y="657550"/>
            <a:ext cx="624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important message: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Some highlight infrequently-purchased products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other motivations are driven by high volume products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6" name="Google Shape;1036;p61"/>
          <p:cNvGrpSpPr/>
          <p:nvPr/>
        </p:nvGrpSpPr>
        <p:grpSpPr>
          <a:xfrm>
            <a:off x="1140025" y="2997400"/>
            <a:ext cx="7396225" cy="1478575"/>
            <a:chOff x="1140025" y="2997400"/>
            <a:chExt cx="7396225" cy="1478575"/>
          </a:xfrm>
        </p:grpSpPr>
        <p:pic>
          <p:nvPicPr>
            <p:cNvPr id="1037" name="Google Shape;1037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40025" y="2997400"/>
              <a:ext cx="4515698" cy="1478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8" name="Google Shape;1038;p61"/>
            <p:cNvSpPr/>
            <p:nvPr/>
          </p:nvSpPr>
          <p:spPr>
            <a:xfrm>
              <a:off x="1218099" y="3607617"/>
              <a:ext cx="2094600" cy="152100"/>
            </a:xfrm>
            <a:prstGeom prst="rect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1"/>
            <p:cNvSpPr txBox="1"/>
            <p:nvPr/>
          </p:nvSpPr>
          <p:spPr>
            <a:xfrm>
              <a:off x="6021350" y="3150425"/>
              <a:ext cx="25149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By motivations, our model is able to highlight purchase patterns that also involve </a:t>
              </a:r>
              <a:r>
                <a:rPr b="1" lang="en" sz="1300">
                  <a:latin typeface="Cambria"/>
                  <a:ea typeface="Cambria"/>
                  <a:cs typeface="Cambria"/>
                  <a:sym typeface="Cambria"/>
                </a:rPr>
                <a:t>low-volume products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.</a:t>
              </a:r>
              <a:endParaRPr sz="13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1040" name="Google Shape;1040;p61"/>
          <p:cNvSpPr/>
          <p:nvPr/>
        </p:nvSpPr>
        <p:spPr>
          <a:xfrm>
            <a:off x="1218100" y="2242825"/>
            <a:ext cx="2851500" cy="40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Motivation 4: most likely product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41" name="Google Shape;1041;p61"/>
          <p:cNvSpPr txBox="1"/>
          <p:nvPr/>
        </p:nvSpPr>
        <p:spPr>
          <a:xfrm>
            <a:off x="4212075" y="2246575"/>
            <a:ext cx="41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1-st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purchase volume among all products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42" name="Google Shape;1042;p61"/>
          <p:cNvSpPr/>
          <p:nvPr/>
        </p:nvSpPr>
        <p:spPr>
          <a:xfrm>
            <a:off x="1218100" y="1622900"/>
            <a:ext cx="2851500" cy="407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Motivation 23: most likely product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43" name="Google Shape;1043;p61"/>
          <p:cNvSpPr txBox="1"/>
          <p:nvPr/>
        </p:nvSpPr>
        <p:spPr>
          <a:xfrm>
            <a:off x="4212075" y="1626650"/>
            <a:ext cx="41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588-th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purchase volume among all product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2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1049" name="Google Shape;1049;p62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1050" name="Google Shape;1050;p62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1051" name="Google Shape;1051;p62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1052" name="Google Shape;1052;p62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1053" name="Google Shape;1053;p62"/>
          <p:cNvSpPr txBox="1"/>
          <p:nvPr/>
        </p:nvSpPr>
        <p:spPr>
          <a:xfrm>
            <a:off x="1604350" y="74100"/>
            <a:ext cx="330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4.2 Customer Journey</a:t>
            </a:r>
            <a:endParaRPr b="1"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4" name="Google Shape;1054;p62"/>
          <p:cNvSpPr txBox="1"/>
          <p:nvPr/>
        </p:nvSpPr>
        <p:spPr>
          <a:xfrm>
            <a:off x="794375" y="3212000"/>
            <a:ext cx="7912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The customer journey can be succinctly described and visualized using the identified motivations.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to model buying behavior 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at the shopping trip level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rather than at the customer level.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to find more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 subtle motivations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for describing customer profiles more precisely.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55" name="Google Shape;10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0" y="1008425"/>
            <a:ext cx="4081750" cy="19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711" y="1008425"/>
            <a:ext cx="4081740" cy="19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2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Result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058" name="Google Shape;1058;p62"/>
          <p:cNvGrpSpPr/>
          <p:nvPr/>
        </p:nvGrpSpPr>
        <p:grpSpPr>
          <a:xfrm>
            <a:off x="3022300" y="2410913"/>
            <a:ext cx="1626000" cy="801088"/>
            <a:chOff x="3022300" y="2410913"/>
            <a:chExt cx="1626000" cy="801088"/>
          </a:xfrm>
        </p:grpSpPr>
        <p:sp>
          <p:nvSpPr>
            <p:cNvPr id="1059" name="Google Shape;1059;p62"/>
            <p:cNvSpPr txBox="1"/>
            <p:nvPr/>
          </p:nvSpPr>
          <p:spPr>
            <a:xfrm>
              <a:off x="3246650" y="2410913"/>
              <a:ext cx="1119900" cy="400200"/>
            </a:xfrm>
            <a:prstGeom prst="rect">
              <a:avLst/>
            </a:prstGeom>
            <a:solidFill>
              <a:srgbClr val="C0E1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Gardener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0" name="Google Shape;1060;p62"/>
            <p:cNvSpPr txBox="1"/>
            <p:nvPr/>
          </p:nvSpPr>
          <p:spPr>
            <a:xfrm>
              <a:off x="3022300" y="2811800"/>
              <a:ext cx="1626000" cy="400200"/>
            </a:xfrm>
            <a:prstGeom prst="rect">
              <a:avLst/>
            </a:prstGeom>
            <a:solidFill>
              <a:srgbClr val="C0E1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Do-it-yourselfer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61" name="Google Shape;1061;p62"/>
          <p:cNvGrpSpPr/>
          <p:nvPr/>
        </p:nvGrpSpPr>
        <p:grpSpPr>
          <a:xfrm>
            <a:off x="7003750" y="2411600"/>
            <a:ext cx="1375800" cy="800400"/>
            <a:chOff x="7003750" y="2411600"/>
            <a:chExt cx="1375800" cy="800400"/>
          </a:xfrm>
        </p:grpSpPr>
        <p:sp>
          <p:nvSpPr>
            <p:cNvPr id="1062" name="Google Shape;1062;p62"/>
            <p:cNvSpPr txBox="1"/>
            <p:nvPr/>
          </p:nvSpPr>
          <p:spPr>
            <a:xfrm>
              <a:off x="7003750" y="2811800"/>
              <a:ext cx="1375800" cy="400200"/>
            </a:xfrm>
            <a:prstGeom prst="rect">
              <a:avLst/>
            </a:prstGeom>
            <a:solidFill>
              <a:srgbClr val="C0E1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Landscaping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3" name="Google Shape;1063;p62"/>
            <p:cNvSpPr txBox="1"/>
            <p:nvPr/>
          </p:nvSpPr>
          <p:spPr>
            <a:xfrm>
              <a:off x="7131700" y="2411600"/>
              <a:ext cx="1119900" cy="400200"/>
            </a:xfrm>
            <a:prstGeom prst="rect">
              <a:avLst/>
            </a:prstGeom>
            <a:solidFill>
              <a:srgbClr val="C0E1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Gardener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63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1069" name="Google Shape;1069;p63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1070" name="Google Shape;1070;p63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1071" name="Google Shape;1071;p63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1072" name="Google Shape;1072;p63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1073" name="Google Shape;1073;p63"/>
          <p:cNvSpPr txBox="1"/>
          <p:nvPr/>
        </p:nvSpPr>
        <p:spPr>
          <a:xfrm>
            <a:off x="1580725" y="42025"/>
            <a:ext cx="42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4.3 Effects of Explanatory Variables - </a:t>
            </a: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𝒙</a:t>
            </a:r>
            <a:r>
              <a:rPr b="1" lang="en" sz="1000">
                <a:latin typeface="Cambria"/>
                <a:ea typeface="Cambria"/>
                <a:cs typeface="Cambria"/>
                <a:sym typeface="Cambria"/>
              </a:rPr>
              <a:t>ib, </a:t>
            </a: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𝐰</a:t>
            </a:r>
            <a:r>
              <a:rPr b="1" lang="en" sz="1000">
                <a:latin typeface="Cambria"/>
                <a:ea typeface="Cambria"/>
                <a:cs typeface="Cambria"/>
                <a:sym typeface="Cambria"/>
              </a:rPr>
              <a:t>i 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  </a:t>
            </a:r>
            <a:endParaRPr b="1" sz="16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74" name="Google Shape;107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900" y="603262"/>
            <a:ext cx="3818399" cy="15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3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Result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76" name="Google Shape;1076;p63"/>
          <p:cNvSpPr/>
          <p:nvPr/>
        </p:nvSpPr>
        <p:spPr>
          <a:xfrm>
            <a:off x="3452050" y="761275"/>
            <a:ext cx="2048100" cy="407700"/>
          </a:xfrm>
          <a:prstGeom prst="rect">
            <a:avLst/>
          </a:prstGeom>
          <a:noFill/>
          <a:ln cap="flat" cmpd="sng" w="19050">
            <a:solidFill>
              <a:srgbClr val="BE36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63"/>
          <p:cNvSpPr txBox="1"/>
          <p:nvPr/>
        </p:nvSpPr>
        <p:spPr>
          <a:xfrm>
            <a:off x="852550" y="657325"/>
            <a:ext cx="1338000" cy="615600"/>
          </a:xfrm>
          <a:prstGeom prst="rect">
            <a:avLst/>
          </a:prstGeom>
          <a:solidFill>
            <a:srgbClr val="C0E1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Explanatory variables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78" name="Google Shape;1078;p63"/>
          <p:cNvGrpSpPr/>
          <p:nvPr/>
        </p:nvGrpSpPr>
        <p:grpSpPr>
          <a:xfrm>
            <a:off x="2551250" y="2216425"/>
            <a:ext cx="3818401" cy="2408124"/>
            <a:chOff x="722450" y="2216425"/>
            <a:chExt cx="3818401" cy="2408124"/>
          </a:xfrm>
        </p:grpSpPr>
        <p:pic>
          <p:nvPicPr>
            <p:cNvPr id="1079" name="Google Shape;1079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2450" y="2216425"/>
              <a:ext cx="3818401" cy="240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0" name="Google Shape;1080;p63"/>
            <p:cNvSpPr/>
            <p:nvPr/>
          </p:nvSpPr>
          <p:spPr>
            <a:xfrm>
              <a:off x="1514250" y="2506900"/>
              <a:ext cx="1099500" cy="354000"/>
            </a:xfrm>
            <a:prstGeom prst="rect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3"/>
            <p:cNvSpPr/>
            <p:nvPr/>
          </p:nvSpPr>
          <p:spPr>
            <a:xfrm>
              <a:off x="2994700" y="2506900"/>
              <a:ext cx="1099500" cy="354000"/>
            </a:xfrm>
            <a:prstGeom prst="rect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2" name="Google Shape;1082;p63"/>
          <p:cNvSpPr txBox="1"/>
          <p:nvPr/>
        </p:nvSpPr>
        <p:spPr>
          <a:xfrm>
            <a:off x="852550" y="2280875"/>
            <a:ext cx="1338000" cy="400200"/>
          </a:xfrm>
          <a:prstGeom prst="rect">
            <a:avLst/>
          </a:prstGeom>
          <a:solidFill>
            <a:srgbClr val="C0E1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3" name="Google Shape;1083;p63"/>
          <p:cNvSpPr txBox="1"/>
          <p:nvPr/>
        </p:nvSpPr>
        <p:spPr>
          <a:xfrm>
            <a:off x="6385300" y="1031975"/>
            <a:ext cx="2344200" cy="317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Cambria"/>
                <a:ea typeface="Cambria"/>
                <a:cs typeface="Cambria"/>
                <a:sym typeface="Cambria"/>
              </a:rPr>
              <a:t>Advantages</a:t>
            </a: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: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Cambria"/>
              <a:buAutoNum type="arabicPeriod"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Enabling marketers to identify segments of the </a:t>
            </a:r>
            <a:r>
              <a:rPr b="1" i="1" lang="en" sz="1300">
                <a:latin typeface="Cambria"/>
                <a:ea typeface="Cambria"/>
                <a:cs typeface="Cambria"/>
                <a:sym typeface="Cambria"/>
              </a:rPr>
              <a:t>customer profile</a:t>
            </a: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 that are relevant </a:t>
            </a:r>
            <a:r>
              <a:rPr b="1" i="1" lang="en" sz="1300">
                <a:latin typeface="Cambria"/>
                <a:ea typeface="Cambria"/>
                <a:cs typeface="Cambria"/>
                <a:sym typeface="Cambria"/>
              </a:rPr>
              <a:t>to the motivation</a:t>
            </a: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. 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Cambria"/>
              <a:buAutoNum type="arabicPeriod"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Explanatory variables can help </a:t>
            </a:r>
            <a:r>
              <a:rPr b="1" i="1" lang="en" sz="1300">
                <a:latin typeface="Cambria"/>
                <a:ea typeface="Cambria"/>
                <a:cs typeface="Cambria"/>
                <a:sym typeface="Cambria"/>
              </a:rPr>
              <a:t>describe and explain motivations</a:t>
            </a: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084" name="Google Shape;1084;p63"/>
          <p:cNvGrpSpPr/>
          <p:nvPr/>
        </p:nvGrpSpPr>
        <p:grpSpPr>
          <a:xfrm>
            <a:off x="3357000" y="3547475"/>
            <a:ext cx="2579950" cy="354000"/>
            <a:chOff x="1514250" y="2506900"/>
            <a:chExt cx="2579950" cy="354000"/>
          </a:xfrm>
        </p:grpSpPr>
        <p:sp>
          <p:nvSpPr>
            <p:cNvPr id="1085" name="Google Shape;1085;p63"/>
            <p:cNvSpPr/>
            <p:nvPr/>
          </p:nvSpPr>
          <p:spPr>
            <a:xfrm>
              <a:off x="1514250" y="2506900"/>
              <a:ext cx="1099500" cy="354000"/>
            </a:xfrm>
            <a:prstGeom prst="rect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3"/>
            <p:cNvSpPr/>
            <p:nvPr/>
          </p:nvSpPr>
          <p:spPr>
            <a:xfrm>
              <a:off x="2994700" y="2506900"/>
              <a:ext cx="1099500" cy="354000"/>
            </a:xfrm>
            <a:prstGeom prst="rect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63"/>
          <p:cNvGrpSpPr/>
          <p:nvPr/>
        </p:nvGrpSpPr>
        <p:grpSpPr>
          <a:xfrm>
            <a:off x="753725" y="2833700"/>
            <a:ext cx="2367575" cy="1597400"/>
            <a:chOff x="753725" y="2833700"/>
            <a:chExt cx="2367575" cy="1597400"/>
          </a:xfrm>
        </p:grpSpPr>
        <p:grpSp>
          <p:nvGrpSpPr>
            <p:cNvPr id="1088" name="Google Shape;1088;p63"/>
            <p:cNvGrpSpPr/>
            <p:nvPr/>
          </p:nvGrpSpPr>
          <p:grpSpPr>
            <a:xfrm>
              <a:off x="753725" y="3138100"/>
              <a:ext cx="1563975" cy="1293000"/>
              <a:chOff x="753725" y="3138100"/>
              <a:chExt cx="1563975" cy="1293000"/>
            </a:xfrm>
          </p:grpSpPr>
          <p:sp>
            <p:nvSpPr>
              <p:cNvPr id="1089" name="Google Shape;1089;p63"/>
              <p:cNvSpPr txBox="1"/>
              <p:nvPr/>
            </p:nvSpPr>
            <p:spPr>
              <a:xfrm>
                <a:off x="754700" y="3138200"/>
                <a:ext cx="1563000" cy="354000"/>
              </a:xfrm>
              <a:prstGeom prst="rect">
                <a:avLst/>
              </a:prstGeom>
              <a:solidFill>
                <a:srgbClr val="EEC5D4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ambria"/>
                    <a:ea typeface="Cambria"/>
                    <a:cs typeface="Cambria"/>
                    <a:sym typeface="Cambria"/>
                  </a:rPr>
                  <a:t>m=16: food products</a:t>
                </a:r>
                <a:endParaRPr sz="11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090" name="Google Shape;1090;p63"/>
              <p:cNvSpPr txBox="1"/>
              <p:nvPr/>
            </p:nvSpPr>
            <p:spPr>
              <a:xfrm>
                <a:off x="753725" y="3138100"/>
                <a:ext cx="1563000" cy="129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Cambria"/>
                    <a:ea typeface="Cambria"/>
                    <a:cs typeface="Cambria"/>
                    <a:sym typeface="Cambria"/>
                  </a:rPr>
                  <a:t>Large positive likelihood during the evening and for younger customers</a:t>
                </a:r>
                <a:endParaRPr sz="12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cxnSp>
          <p:nvCxnSpPr>
            <p:cNvPr id="1091" name="Google Shape;1091;p63"/>
            <p:cNvCxnSpPr/>
            <p:nvPr/>
          </p:nvCxnSpPr>
          <p:spPr>
            <a:xfrm flipH="1">
              <a:off x="2326300" y="2833700"/>
              <a:ext cx="795000" cy="304500"/>
            </a:xfrm>
            <a:prstGeom prst="straightConnector1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4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1097" name="Google Shape;1097;p64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1098" name="Google Shape;1098;p64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1099" name="Google Shape;1099;p64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1100" name="Google Shape;1100;p64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1101" name="Google Shape;1101;p64"/>
          <p:cNvSpPr txBox="1"/>
          <p:nvPr/>
        </p:nvSpPr>
        <p:spPr>
          <a:xfrm>
            <a:off x="1595000" y="84325"/>
            <a:ext cx="396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4.4 Relations Between Motivations - 𝚺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𝜅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102" name="Google Shape;1102;p64"/>
          <p:cNvGrpSpPr/>
          <p:nvPr/>
        </p:nvGrpSpPr>
        <p:grpSpPr>
          <a:xfrm>
            <a:off x="944613" y="515425"/>
            <a:ext cx="7505936" cy="3980249"/>
            <a:chOff x="944613" y="515425"/>
            <a:chExt cx="7505936" cy="3980249"/>
          </a:xfrm>
        </p:grpSpPr>
        <p:sp>
          <p:nvSpPr>
            <p:cNvPr id="1103" name="Google Shape;1103;p64"/>
            <p:cNvSpPr txBox="1"/>
            <p:nvPr/>
          </p:nvSpPr>
          <p:spPr>
            <a:xfrm>
              <a:off x="944613" y="1010125"/>
              <a:ext cx="4500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mbria"/>
                  <a:ea typeface="Cambria"/>
                  <a:cs typeface="Cambria"/>
                  <a:sym typeface="Cambria"/>
                </a:rPr>
                <a:t>Visualize the relationships between all M motivations as captured by the correlation matrix by Multidimensional scaling (MDS) techniques</a:t>
              </a:r>
              <a:endParaRPr sz="1100"/>
            </a:p>
          </p:txBody>
        </p:sp>
        <p:sp>
          <p:nvSpPr>
            <p:cNvPr id="1104" name="Google Shape;1104;p64"/>
            <p:cNvSpPr txBox="1"/>
            <p:nvPr/>
          </p:nvSpPr>
          <p:spPr>
            <a:xfrm>
              <a:off x="1054263" y="1754588"/>
              <a:ext cx="42816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">
                  <a:latin typeface="Cambria"/>
                  <a:ea typeface="Cambria"/>
                  <a:cs typeface="Cambria"/>
                  <a:sym typeface="Cambria"/>
                </a:rPr>
                <a:t>Motivations that have a </a:t>
              </a:r>
              <a:r>
                <a:rPr b="1" lang="en">
                  <a:latin typeface="Cambria"/>
                  <a:ea typeface="Cambria"/>
                  <a:cs typeface="Cambria"/>
                  <a:sym typeface="Cambria"/>
                </a:rPr>
                <a:t>strong positive correlation</a:t>
              </a:r>
              <a:r>
                <a:rPr lang="en">
                  <a:latin typeface="Cambria"/>
                  <a:ea typeface="Cambria"/>
                  <a:cs typeface="Cambria"/>
                  <a:sym typeface="Cambria"/>
                </a:rPr>
                <a:t> will be placed close together in the MDS space.</a:t>
              </a:r>
              <a:r>
                <a:rPr lang="en" sz="1100"/>
                <a:t>	</a:t>
              </a:r>
              <a:endParaRPr sz="1100"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">
                  <a:latin typeface="Cambria"/>
                  <a:ea typeface="Cambria"/>
                  <a:cs typeface="Cambria"/>
                  <a:sym typeface="Cambria"/>
                </a:rPr>
                <a:t>Most of the themes are </a:t>
              </a:r>
              <a:r>
                <a:rPr b="1" lang="en">
                  <a:latin typeface="Cambria"/>
                  <a:ea typeface="Cambria"/>
                  <a:cs typeface="Cambria"/>
                  <a:sym typeface="Cambria"/>
                </a:rPr>
                <a:t>concentrated</a:t>
              </a:r>
              <a:r>
                <a:rPr lang="en">
                  <a:latin typeface="Cambria"/>
                  <a:ea typeface="Cambria"/>
                  <a:cs typeface="Cambria"/>
                  <a:sym typeface="Cambria"/>
                </a:rPr>
                <a:t> in different regions in the graph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105" name="Google Shape;1105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5099" y="515425"/>
              <a:ext cx="2575450" cy="3980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6" name="Google Shape;1106;p64"/>
          <p:cNvSpPr txBox="1"/>
          <p:nvPr/>
        </p:nvSpPr>
        <p:spPr>
          <a:xfrm>
            <a:off x="983750" y="3064125"/>
            <a:ext cx="3902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Specifically, 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mbria"/>
              <a:buChar char="●"/>
            </a:pPr>
            <a:r>
              <a:rPr b="1" lang="en" sz="1300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Plumbing</a:t>
            </a: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b="1" lang="en" sz="1300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Hardware</a:t>
            </a:r>
            <a:r>
              <a:rPr lang="en" sz="1300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overlap in location with the </a:t>
            </a:r>
            <a:r>
              <a:rPr b="1" lang="en" sz="1300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DIY</a:t>
            </a: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 projects.</a:t>
            </a: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	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107" name="Google Shape;1107;p64"/>
          <p:cNvGrpSpPr/>
          <p:nvPr/>
        </p:nvGrpSpPr>
        <p:grpSpPr>
          <a:xfrm>
            <a:off x="6112125" y="1483721"/>
            <a:ext cx="2272250" cy="2925604"/>
            <a:chOff x="6112125" y="1483721"/>
            <a:chExt cx="2272250" cy="2925604"/>
          </a:xfrm>
        </p:grpSpPr>
        <p:sp>
          <p:nvSpPr>
            <p:cNvPr id="1108" name="Google Shape;1108;p64"/>
            <p:cNvSpPr/>
            <p:nvPr/>
          </p:nvSpPr>
          <p:spPr>
            <a:xfrm>
              <a:off x="6112125" y="2656425"/>
              <a:ext cx="854700" cy="407700"/>
            </a:xfrm>
            <a:prstGeom prst="ellipse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4"/>
            <p:cNvSpPr/>
            <p:nvPr/>
          </p:nvSpPr>
          <p:spPr>
            <a:xfrm>
              <a:off x="7529675" y="4001625"/>
              <a:ext cx="854700" cy="407700"/>
            </a:xfrm>
            <a:prstGeom prst="ellipse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0" name="Google Shape;1110;p64"/>
            <p:cNvCxnSpPr/>
            <p:nvPr/>
          </p:nvCxnSpPr>
          <p:spPr>
            <a:xfrm flipH="1" rot="10800000">
              <a:off x="6716613" y="1483721"/>
              <a:ext cx="734100" cy="1176900"/>
            </a:xfrm>
            <a:prstGeom prst="straightConnector1">
              <a:avLst/>
            </a:prstGeom>
            <a:noFill/>
            <a:ln cap="flat" cmpd="sng" w="9525">
              <a:solidFill>
                <a:srgbClr val="BE36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11" name="Google Shape;1111;p64"/>
            <p:cNvCxnSpPr/>
            <p:nvPr/>
          </p:nvCxnSpPr>
          <p:spPr>
            <a:xfrm rot="10800000">
              <a:off x="7998913" y="1652921"/>
              <a:ext cx="111900" cy="2348700"/>
            </a:xfrm>
            <a:prstGeom prst="straightConnector1">
              <a:avLst/>
            </a:prstGeom>
            <a:noFill/>
            <a:ln cap="flat" cmpd="sng" w="9525">
              <a:solidFill>
                <a:srgbClr val="BE36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112" name="Google Shape;1112;p64"/>
          <p:cNvCxnSpPr/>
          <p:nvPr/>
        </p:nvCxnSpPr>
        <p:spPr>
          <a:xfrm flipH="1" rot="10800000">
            <a:off x="4378475" y="3951050"/>
            <a:ext cx="1782000" cy="145200"/>
          </a:xfrm>
          <a:prstGeom prst="straightConnector1">
            <a:avLst/>
          </a:prstGeom>
          <a:noFill/>
          <a:ln cap="flat" cmpd="sng" w="19050">
            <a:solidFill>
              <a:srgbClr val="27606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64"/>
          <p:cNvSpPr txBox="1"/>
          <p:nvPr/>
        </p:nvSpPr>
        <p:spPr>
          <a:xfrm>
            <a:off x="983725" y="3809025"/>
            <a:ext cx="374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For </a:t>
            </a:r>
            <a:r>
              <a:rPr b="1" lang="en" sz="1300">
                <a:solidFill>
                  <a:srgbClr val="27606E"/>
                </a:solidFill>
                <a:latin typeface="Cambria"/>
                <a:ea typeface="Cambria"/>
                <a:cs typeface="Cambria"/>
                <a:sym typeface="Cambria"/>
              </a:rPr>
              <a:t>painting</a:t>
            </a: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, all but one of these motivations are placed close together. </a:t>
            </a: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4" name="Google Shape;1114;p64"/>
          <p:cNvGrpSpPr/>
          <p:nvPr/>
        </p:nvGrpSpPr>
        <p:grpSpPr>
          <a:xfrm>
            <a:off x="944625" y="562675"/>
            <a:ext cx="4311438" cy="400200"/>
            <a:chOff x="944625" y="562675"/>
            <a:chExt cx="4311438" cy="400200"/>
          </a:xfrm>
        </p:grpSpPr>
        <p:sp>
          <p:nvSpPr>
            <p:cNvPr id="1115" name="Google Shape;1115;p64"/>
            <p:cNvSpPr txBox="1"/>
            <p:nvPr/>
          </p:nvSpPr>
          <p:spPr>
            <a:xfrm>
              <a:off x="944625" y="562675"/>
              <a:ext cx="184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Recall: 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116" name="Google Shape;1116;p64"/>
            <p:cNvGrpSpPr/>
            <p:nvPr/>
          </p:nvGrpSpPr>
          <p:grpSpPr>
            <a:xfrm>
              <a:off x="1741338" y="663650"/>
              <a:ext cx="3514725" cy="250143"/>
              <a:chOff x="5012925" y="2052428"/>
              <a:chExt cx="3514725" cy="214586"/>
            </a:xfrm>
          </p:grpSpPr>
          <p:pic>
            <p:nvPicPr>
              <p:cNvPr id="1117" name="Google Shape;1117;p64"/>
              <p:cNvPicPr preferRelativeResize="0"/>
              <p:nvPr/>
            </p:nvPicPr>
            <p:blipFill rotWithShape="1">
              <a:blip r:embed="rId4">
                <a:alphaModFix/>
              </a:blip>
              <a:srcRect b="0" l="-684" r="0" t="0"/>
              <a:stretch/>
            </p:blipFill>
            <p:spPr>
              <a:xfrm>
                <a:off x="5365350" y="2052428"/>
                <a:ext cx="3162300" cy="214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1118" name="Google Shape;1118;p6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12925" y="2052514"/>
                <a:ext cx="435300" cy="214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  <p:sp>
          <p:nvSpPr>
            <p:cNvPr id="1119" name="Google Shape;1119;p64"/>
            <p:cNvSpPr/>
            <p:nvPr/>
          </p:nvSpPr>
          <p:spPr>
            <a:xfrm>
              <a:off x="2322350" y="645025"/>
              <a:ext cx="300000" cy="2355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4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Result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65"/>
          <p:cNvGrpSpPr/>
          <p:nvPr/>
        </p:nvGrpSpPr>
        <p:grpSpPr>
          <a:xfrm>
            <a:off x="930775" y="1961584"/>
            <a:ext cx="4641054" cy="2623641"/>
            <a:chOff x="930860" y="1961563"/>
            <a:chExt cx="4638271" cy="2623641"/>
          </a:xfrm>
        </p:grpSpPr>
        <p:pic>
          <p:nvPicPr>
            <p:cNvPr id="1126" name="Google Shape;1126;p65"/>
            <p:cNvPicPr preferRelativeResize="0"/>
            <p:nvPr/>
          </p:nvPicPr>
          <p:blipFill rotWithShape="1">
            <a:blip r:embed="rId3">
              <a:alphaModFix/>
            </a:blip>
            <a:srcRect b="0" l="1344" r="1934" t="0"/>
            <a:stretch/>
          </p:blipFill>
          <p:spPr>
            <a:xfrm>
              <a:off x="930860" y="2272628"/>
              <a:ext cx="4593000" cy="15489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1127" name="Google Shape;1127;p65"/>
            <p:cNvSpPr txBox="1"/>
            <p:nvPr/>
          </p:nvSpPr>
          <p:spPr>
            <a:xfrm>
              <a:off x="1020832" y="3846303"/>
              <a:ext cx="4548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Cambria"/>
                <a:buChar char="●"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A number of motivations have a relatively large own AR effect, such as painting supplies and tile setting. They correspond to </a:t>
              </a:r>
              <a:r>
                <a:rPr b="1" lang="en" sz="1200">
                  <a:latin typeface="Cambria"/>
                  <a:ea typeface="Cambria"/>
                  <a:cs typeface="Cambria"/>
                  <a:sym typeface="Cambria"/>
                </a:rPr>
                <a:t>large or persistent projects</a:t>
              </a: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.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28" name="Google Shape;1128;p65"/>
            <p:cNvSpPr txBox="1"/>
            <p:nvPr/>
          </p:nvSpPr>
          <p:spPr>
            <a:xfrm>
              <a:off x="998125" y="1961563"/>
              <a:ext cx="1217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Cambria"/>
                  <a:ea typeface="Cambria"/>
                  <a:cs typeface="Cambria"/>
                  <a:sym typeface="Cambria"/>
                </a:rPr>
                <a:t>Own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 AR-effect</a:t>
              </a:r>
              <a:endParaRPr sz="13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1129" name="Google Shape;1129;p65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1130" name="Google Shape;1130;p65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1131" name="Google Shape;1131;p65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1132" name="Google Shape;1132;p65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1133" name="Google Shape;1133;p65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1134" name="Google Shape;1134;p65"/>
          <p:cNvSpPr txBox="1"/>
          <p:nvPr/>
        </p:nvSpPr>
        <p:spPr>
          <a:xfrm>
            <a:off x="1603075" y="60125"/>
            <a:ext cx="396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4.4 Relations Between Motivations -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𝝆</a:t>
            </a: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 </a:t>
            </a:r>
            <a:endParaRPr b="1" sz="13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135" name="Google Shape;1135;p65"/>
          <p:cNvGrpSpPr/>
          <p:nvPr/>
        </p:nvGrpSpPr>
        <p:grpSpPr>
          <a:xfrm>
            <a:off x="944625" y="562675"/>
            <a:ext cx="4311438" cy="400200"/>
            <a:chOff x="944625" y="562675"/>
            <a:chExt cx="4311438" cy="400200"/>
          </a:xfrm>
        </p:grpSpPr>
        <p:sp>
          <p:nvSpPr>
            <p:cNvPr id="1136" name="Google Shape;1136;p65"/>
            <p:cNvSpPr txBox="1"/>
            <p:nvPr/>
          </p:nvSpPr>
          <p:spPr>
            <a:xfrm>
              <a:off x="944625" y="562675"/>
              <a:ext cx="184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Recall: 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137" name="Google Shape;1137;p65"/>
            <p:cNvGrpSpPr/>
            <p:nvPr/>
          </p:nvGrpSpPr>
          <p:grpSpPr>
            <a:xfrm>
              <a:off x="1741338" y="663650"/>
              <a:ext cx="3514725" cy="250143"/>
              <a:chOff x="5012925" y="2052428"/>
              <a:chExt cx="3514725" cy="214586"/>
            </a:xfrm>
          </p:grpSpPr>
          <p:pic>
            <p:nvPicPr>
              <p:cNvPr id="1138" name="Google Shape;1138;p65"/>
              <p:cNvPicPr preferRelativeResize="0"/>
              <p:nvPr/>
            </p:nvPicPr>
            <p:blipFill rotWithShape="1">
              <a:blip r:embed="rId4">
                <a:alphaModFix/>
              </a:blip>
              <a:srcRect b="0" l="-684" r="0" t="0"/>
              <a:stretch/>
            </p:blipFill>
            <p:spPr>
              <a:xfrm>
                <a:off x="5365350" y="2052428"/>
                <a:ext cx="3162300" cy="214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1139" name="Google Shape;1139;p6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12925" y="2052514"/>
                <a:ext cx="435300" cy="2145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  <p:sp>
          <p:nvSpPr>
            <p:cNvPr id="1140" name="Google Shape;1140;p65"/>
            <p:cNvSpPr/>
            <p:nvPr/>
          </p:nvSpPr>
          <p:spPr>
            <a:xfrm>
              <a:off x="3171550" y="671025"/>
              <a:ext cx="300000" cy="2355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65"/>
          <p:cNvGrpSpPr/>
          <p:nvPr/>
        </p:nvGrpSpPr>
        <p:grpSpPr>
          <a:xfrm>
            <a:off x="1020825" y="950000"/>
            <a:ext cx="7220050" cy="841350"/>
            <a:chOff x="1020825" y="950000"/>
            <a:chExt cx="7220050" cy="841350"/>
          </a:xfrm>
        </p:grpSpPr>
        <p:sp>
          <p:nvSpPr>
            <p:cNvPr id="1142" name="Google Shape;1142;p65"/>
            <p:cNvSpPr txBox="1"/>
            <p:nvPr/>
          </p:nvSpPr>
          <p:spPr>
            <a:xfrm>
              <a:off x="1020825" y="1059350"/>
              <a:ext cx="4176900" cy="7320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700">
                  <a:latin typeface="Montserrat"/>
                  <a:ea typeface="Montserrat"/>
                  <a:cs typeface="Montserrat"/>
                  <a:sym typeface="Montserrat"/>
                </a:rPr>
                <a:t>𝝆</a:t>
              </a:r>
              <a:r>
                <a:rPr b="1" lang="en" sz="800">
                  <a:latin typeface="Montserrat"/>
                  <a:ea typeface="Montserrat"/>
                  <a:cs typeface="Montserrat"/>
                  <a:sym typeface="Montserrat"/>
                </a:rPr>
                <a:t>m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: the effect of the lagged motivation relevance vector (</a:t>
              </a:r>
              <a:r>
                <a:rPr lang="en" sz="1600">
                  <a:latin typeface="Cambria"/>
                  <a:ea typeface="Cambria"/>
                  <a:cs typeface="Cambria"/>
                  <a:sym typeface="Cambria"/>
                </a:rPr>
                <a:t>𝜶</a:t>
              </a:r>
              <a:r>
                <a:rPr b="1" lang="en" sz="900">
                  <a:latin typeface="Cambria"/>
                  <a:ea typeface="Cambria"/>
                  <a:cs typeface="Cambria"/>
                  <a:sym typeface="Cambria"/>
                </a:rPr>
                <a:t>ib-1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) on the relevance of motivation m: </a:t>
              </a:r>
              <a:r>
                <a:rPr lang="en" sz="1600">
                  <a:latin typeface="Cambria"/>
                  <a:ea typeface="Cambria"/>
                  <a:cs typeface="Cambria"/>
                  <a:sym typeface="Cambria"/>
                </a:rPr>
                <a:t>𝜶</a:t>
              </a: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ibm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143" name="Google Shape;1143;p65"/>
            <p:cNvGrpSpPr/>
            <p:nvPr/>
          </p:nvGrpSpPr>
          <p:grpSpPr>
            <a:xfrm>
              <a:off x="5491225" y="950000"/>
              <a:ext cx="2749650" cy="821700"/>
              <a:chOff x="5491225" y="1026200"/>
              <a:chExt cx="2749650" cy="821700"/>
            </a:xfrm>
          </p:grpSpPr>
          <p:sp>
            <p:nvSpPr>
              <p:cNvPr id="1144" name="Google Shape;1144;p65"/>
              <p:cNvSpPr txBox="1"/>
              <p:nvPr/>
            </p:nvSpPr>
            <p:spPr>
              <a:xfrm>
                <a:off x="5491225" y="1161150"/>
                <a:ext cx="8790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" sz="1700">
                    <a:latin typeface="Montserrat"/>
                    <a:ea typeface="Montserrat"/>
                    <a:cs typeface="Montserrat"/>
                    <a:sym typeface="Montserrat"/>
                  </a:rPr>
                  <a:t>𝝆</a:t>
                </a:r>
                <a:r>
                  <a:rPr b="1" lang="en" sz="800">
                    <a:latin typeface="Montserrat"/>
                    <a:ea typeface="Montserrat"/>
                    <a:cs typeface="Montserrat"/>
                    <a:sym typeface="Montserrat"/>
                  </a:rPr>
                  <a:t>m </a:t>
                </a:r>
                <a:r>
                  <a:rPr b="1" lang="en" sz="1000">
                    <a:latin typeface="Montserrat"/>
                    <a:ea typeface="Montserrat"/>
                    <a:cs typeface="Montserrat"/>
                    <a:sym typeface="Montserrat"/>
                  </a:rPr>
                  <a:t>=</a:t>
                </a:r>
                <a:endParaRPr sz="16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145" name="Google Shape;1145;p65"/>
              <p:cNvGrpSpPr/>
              <p:nvPr/>
            </p:nvGrpSpPr>
            <p:grpSpPr>
              <a:xfrm>
                <a:off x="5985475" y="1026200"/>
                <a:ext cx="384750" cy="798300"/>
                <a:chOff x="6281425" y="878925"/>
                <a:chExt cx="384750" cy="798300"/>
              </a:xfrm>
            </p:grpSpPr>
            <p:cxnSp>
              <p:nvCxnSpPr>
                <p:cNvPr id="1146" name="Google Shape;1146;p65"/>
                <p:cNvCxnSpPr/>
                <p:nvPr/>
              </p:nvCxnSpPr>
              <p:spPr>
                <a:xfrm>
                  <a:off x="6281450" y="878925"/>
                  <a:ext cx="12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7" name="Google Shape;1147;p65"/>
                <p:cNvCxnSpPr/>
                <p:nvPr/>
              </p:nvCxnSpPr>
              <p:spPr>
                <a:xfrm>
                  <a:off x="6537175" y="878925"/>
                  <a:ext cx="12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8" name="Google Shape;1148;p65"/>
                <p:cNvCxnSpPr/>
                <p:nvPr/>
              </p:nvCxnSpPr>
              <p:spPr>
                <a:xfrm>
                  <a:off x="6281450" y="1676400"/>
                  <a:ext cx="12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9" name="Google Shape;1149;p65"/>
                <p:cNvCxnSpPr/>
                <p:nvPr/>
              </p:nvCxnSpPr>
              <p:spPr>
                <a:xfrm>
                  <a:off x="6537175" y="1676400"/>
                  <a:ext cx="120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0" name="Google Shape;1150;p65"/>
                <p:cNvCxnSpPr/>
                <p:nvPr/>
              </p:nvCxnSpPr>
              <p:spPr>
                <a:xfrm flipH="1">
                  <a:off x="6281425" y="878925"/>
                  <a:ext cx="8100" cy="798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1" name="Google Shape;1151;p65"/>
                <p:cNvCxnSpPr/>
                <p:nvPr/>
              </p:nvCxnSpPr>
              <p:spPr>
                <a:xfrm flipH="1">
                  <a:off x="6658075" y="878925"/>
                  <a:ext cx="8100" cy="798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52" name="Google Shape;1152;p65"/>
              <p:cNvSpPr txBox="1"/>
              <p:nvPr/>
            </p:nvSpPr>
            <p:spPr>
              <a:xfrm>
                <a:off x="5935900" y="1098800"/>
                <a:ext cx="483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𝝆</a:t>
                </a:r>
                <a:r>
                  <a:rPr b="1" lang="en" sz="600">
                    <a:latin typeface="Montserrat"/>
                    <a:ea typeface="Montserrat"/>
                    <a:cs typeface="Montserrat"/>
                    <a:sym typeface="Montserrat"/>
                  </a:rPr>
                  <a:t>mm</a:t>
                </a:r>
                <a:endParaRPr sz="12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153" name="Google Shape;1153;p65"/>
              <p:cNvCxnSpPr>
                <a:endCxn id="1154" idx="1"/>
              </p:cNvCxnSpPr>
              <p:nvPr/>
            </p:nvCxnSpPr>
            <p:spPr>
              <a:xfrm flipH="1" rot="10800000">
                <a:off x="6337375" y="1298900"/>
                <a:ext cx="541800" cy="4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7606E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54" name="Google Shape;1154;p65"/>
              <p:cNvSpPr txBox="1"/>
              <p:nvPr/>
            </p:nvSpPr>
            <p:spPr>
              <a:xfrm>
                <a:off x="6879175" y="1106450"/>
                <a:ext cx="12177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300">
                    <a:latin typeface="Cambria"/>
                    <a:ea typeface="Cambria"/>
                    <a:cs typeface="Cambria"/>
                    <a:sym typeface="Cambria"/>
                  </a:rPr>
                  <a:t>Own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 AR-effect</a:t>
                </a:r>
                <a:endParaRPr sz="13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155" name="Google Shape;1155;p65"/>
              <p:cNvSpPr txBox="1"/>
              <p:nvPr/>
            </p:nvSpPr>
            <p:spPr>
              <a:xfrm>
                <a:off x="6879175" y="1426400"/>
                <a:ext cx="13617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300">
                    <a:latin typeface="Cambria"/>
                    <a:ea typeface="Cambria"/>
                    <a:cs typeface="Cambria"/>
                    <a:sym typeface="Cambria"/>
                  </a:rPr>
                  <a:t>Cross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 AR-effect</a:t>
                </a:r>
                <a:endParaRPr sz="13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156" name="Google Shape;1156;p65"/>
              <p:cNvSpPr txBox="1"/>
              <p:nvPr/>
            </p:nvSpPr>
            <p:spPr>
              <a:xfrm>
                <a:off x="6039550" y="1340000"/>
                <a:ext cx="7500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7" name="Google Shape;1157;p65"/>
              <p:cNvSpPr txBox="1"/>
              <p:nvPr/>
            </p:nvSpPr>
            <p:spPr>
              <a:xfrm>
                <a:off x="6039550" y="1026200"/>
                <a:ext cx="7500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158" name="Google Shape;1158;p65"/>
              <p:cNvCxnSpPr>
                <a:endCxn id="1155" idx="1"/>
              </p:cNvCxnSpPr>
              <p:nvPr/>
            </p:nvCxnSpPr>
            <p:spPr>
              <a:xfrm flipH="1" rot="10800000">
                <a:off x="6232975" y="1618850"/>
                <a:ext cx="646200" cy="3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366A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59" name="Google Shape;1159;p65"/>
              <p:cNvCxnSpPr>
                <a:endCxn id="1155" idx="1"/>
              </p:cNvCxnSpPr>
              <p:nvPr/>
            </p:nvCxnSpPr>
            <p:spPr>
              <a:xfrm>
                <a:off x="6257275" y="1185350"/>
                <a:ext cx="621900" cy="43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366A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1160" name="Google Shape;1160;p65"/>
          <p:cNvGrpSpPr/>
          <p:nvPr/>
        </p:nvGrpSpPr>
        <p:grpSpPr>
          <a:xfrm>
            <a:off x="698200" y="2346475"/>
            <a:ext cx="2341750" cy="1104038"/>
            <a:chOff x="698200" y="2346475"/>
            <a:chExt cx="2341750" cy="1104038"/>
          </a:xfrm>
        </p:grpSpPr>
        <p:grpSp>
          <p:nvGrpSpPr>
            <p:cNvPr id="1161" name="Google Shape;1161;p65"/>
            <p:cNvGrpSpPr/>
            <p:nvPr/>
          </p:nvGrpSpPr>
          <p:grpSpPr>
            <a:xfrm>
              <a:off x="698200" y="2596413"/>
              <a:ext cx="753000" cy="854100"/>
              <a:chOff x="706275" y="2580288"/>
              <a:chExt cx="753000" cy="854100"/>
            </a:xfrm>
          </p:grpSpPr>
          <p:sp>
            <p:nvSpPr>
              <p:cNvPr id="1162" name="Google Shape;1162;p65"/>
              <p:cNvSpPr txBox="1"/>
              <p:nvPr/>
            </p:nvSpPr>
            <p:spPr>
              <a:xfrm>
                <a:off x="706275" y="2880288"/>
                <a:ext cx="753000" cy="554100"/>
              </a:xfrm>
              <a:prstGeom prst="rect">
                <a:avLst/>
              </a:prstGeom>
              <a:solidFill>
                <a:schemeClr val="accent5"/>
              </a:solidFill>
              <a:ln cap="flat" cmpd="sng" w="19050">
                <a:solidFill>
                  <a:srgbClr val="BE366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Cambria"/>
                    <a:ea typeface="Cambria"/>
                    <a:cs typeface="Cambria"/>
                    <a:sym typeface="Cambria"/>
                  </a:rPr>
                  <a:t>Painting supplies</a:t>
                </a:r>
                <a:endParaRPr sz="12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163" name="Google Shape;1163;p65"/>
              <p:cNvCxnSpPr>
                <a:stCxn id="1162" idx="0"/>
              </p:cNvCxnSpPr>
              <p:nvPr/>
            </p:nvCxnSpPr>
            <p:spPr>
              <a:xfrm flipH="1" rot="10800000">
                <a:off x="1082775" y="2580288"/>
                <a:ext cx="199200" cy="30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E366A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164" name="Google Shape;1164;p65"/>
            <p:cNvGrpSpPr/>
            <p:nvPr/>
          </p:nvGrpSpPr>
          <p:grpSpPr>
            <a:xfrm>
              <a:off x="1668950" y="2346475"/>
              <a:ext cx="1371000" cy="369300"/>
              <a:chOff x="1668950" y="2346475"/>
              <a:chExt cx="1371000" cy="369300"/>
            </a:xfrm>
          </p:grpSpPr>
          <p:sp>
            <p:nvSpPr>
              <p:cNvPr id="1165" name="Google Shape;1165;p65"/>
              <p:cNvSpPr txBox="1"/>
              <p:nvPr/>
            </p:nvSpPr>
            <p:spPr>
              <a:xfrm>
                <a:off x="2080250" y="2346475"/>
                <a:ext cx="959700" cy="369300"/>
              </a:xfrm>
              <a:prstGeom prst="rect">
                <a:avLst/>
              </a:prstGeom>
              <a:solidFill>
                <a:schemeClr val="accent5"/>
              </a:solidFill>
              <a:ln cap="flat" cmpd="sng" w="19050">
                <a:solidFill>
                  <a:srgbClr val="BE366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Cambria"/>
                    <a:ea typeface="Cambria"/>
                    <a:cs typeface="Cambria"/>
                    <a:sym typeface="Cambria"/>
                  </a:rPr>
                  <a:t>Tile setting</a:t>
                </a:r>
                <a:endParaRPr sz="12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166" name="Google Shape;1166;p65"/>
              <p:cNvCxnSpPr>
                <a:stCxn id="1165" idx="1"/>
              </p:cNvCxnSpPr>
              <p:nvPr/>
            </p:nvCxnSpPr>
            <p:spPr>
              <a:xfrm flipH="1">
                <a:off x="1668950" y="2531125"/>
                <a:ext cx="4113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E366A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1167" name="Google Shape;1167;p65"/>
          <p:cNvGrpSpPr/>
          <p:nvPr/>
        </p:nvGrpSpPr>
        <p:grpSpPr>
          <a:xfrm>
            <a:off x="5784625" y="1961575"/>
            <a:ext cx="2827200" cy="1865100"/>
            <a:chOff x="5784625" y="1961575"/>
            <a:chExt cx="2827200" cy="1865100"/>
          </a:xfrm>
        </p:grpSpPr>
        <p:sp>
          <p:nvSpPr>
            <p:cNvPr id="1168" name="Google Shape;1168;p65"/>
            <p:cNvSpPr/>
            <p:nvPr/>
          </p:nvSpPr>
          <p:spPr>
            <a:xfrm>
              <a:off x="5784625" y="2281975"/>
              <a:ext cx="2827200" cy="1544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the largest odds ratio of 1.254: </a:t>
              </a:r>
              <a:r>
                <a:rPr b="1" lang="en" sz="1200">
                  <a:latin typeface="Cambria"/>
                  <a:ea typeface="Cambria"/>
                  <a:cs typeface="Cambria"/>
                  <a:sym typeface="Cambria"/>
                </a:rPr>
                <a:t>motivation 81 on 95</a:t>
              </a:r>
              <a:r>
                <a:rPr lang="en" sz="1000">
                  <a:latin typeface="Cambria"/>
                  <a:ea typeface="Cambria"/>
                  <a:cs typeface="Cambria"/>
                  <a:sym typeface="Cambria"/>
                </a:rPr>
                <a:t>. 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100">
                  <a:latin typeface="Cambria"/>
                  <a:ea typeface="Cambria"/>
                  <a:cs typeface="Cambria"/>
                  <a:sym typeface="Cambria"/>
                </a:rPr>
                <a:t>Motivation 95: rental charges and waivers</a:t>
              </a:r>
              <a:endParaRPr sz="11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100">
                  <a:latin typeface="Cambria"/>
                  <a:ea typeface="Cambria"/>
                  <a:cs typeface="Cambria"/>
                  <a:sym typeface="Cambria"/>
                </a:rPr>
                <a:t>Motivation 81 is an e-deposit product</a:t>
              </a:r>
              <a:endParaRPr sz="11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5"/>
            <p:cNvSpPr txBox="1"/>
            <p:nvPr/>
          </p:nvSpPr>
          <p:spPr>
            <a:xfrm>
              <a:off x="6048925" y="1961575"/>
              <a:ext cx="1361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Cambria"/>
                  <a:ea typeface="Cambria"/>
                  <a:cs typeface="Cambria"/>
                  <a:sym typeface="Cambria"/>
                </a:rPr>
                <a:t>Cross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 AR-effect</a:t>
              </a:r>
              <a:endParaRPr sz="13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1170" name="Google Shape;1170;p65"/>
          <p:cNvSpPr/>
          <p:nvPr/>
        </p:nvSpPr>
        <p:spPr>
          <a:xfrm rot="-1088189">
            <a:off x="7749179" y="3489436"/>
            <a:ext cx="1056278" cy="316202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Plausible</a:t>
            </a:r>
            <a:endParaRPr/>
          </a:p>
        </p:txBody>
      </p:sp>
      <p:sp>
        <p:nvSpPr>
          <p:cNvPr id="1171" name="Google Shape;1171;p65"/>
          <p:cNvSpPr txBox="1"/>
          <p:nvPr/>
        </p:nvSpPr>
        <p:spPr>
          <a:xfrm>
            <a:off x="5526625" y="3826663"/>
            <a:ext cx="308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mbria"/>
              <a:buChar char="●"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Although there is some variation among the cross AR effects, most odds ratios are located around unity.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2" name="Google Shape;1172;p65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Result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6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1178" name="Google Shape;1178;p66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1179" name="Google Shape;1179;p66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1180" name="Google Shape;1180;p66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1181" name="Google Shape;1181;p66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pic>
        <p:nvPicPr>
          <p:cNvPr id="1182" name="Google Shape;11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75" y="1570625"/>
            <a:ext cx="7077202" cy="19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66"/>
          <p:cNvSpPr txBox="1"/>
          <p:nvPr/>
        </p:nvSpPr>
        <p:spPr>
          <a:xfrm>
            <a:off x="1608400" y="88950"/>
            <a:ext cx="342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4.5 Predictive Performances</a:t>
            </a:r>
            <a:endParaRPr b="1"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4" name="Google Shape;1184;p66"/>
          <p:cNvSpPr txBox="1"/>
          <p:nvPr/>
        </p:nvSpPr>
        <p:spPr>
          <a:xfrm>
            <a:off x="712125" y="2730300"/>
            <a:ext cx="81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5" name="Google Shape;1185;p66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Result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6" name="Google Shape;1186;p66"/>
          <p:cNvSpPr/>
          <p:nvPr/>
        </p:nvSpPr>
        <p:spPr>
          <a:xfrm>
            <a:off x="7206925" y="1943350"/>
            <a:ext cx="1091100" cy="1596900"/>
          </a:xfrm>
          <a:prstGeom prst="rect">
            <a:avLst/>
          </a:prstGeom>
          <a:noFill/>
          <a:ln cap="flat" cmpd="sng" w="19050">
            <a:solidFill>
              <a:srgbClr val="BE36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6"/>
          <p:cNvSpPr txBox="1"/>
          <p:nvPr>
            <p:ph type="title"/>
          </p:nvPr>
        </p:nvSpPr>
        <p:spPr>
          <a:xfrm>
            <a:off x="944025" y="740975"/>
            <a:ext cx="787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ambria"/>
                <a:ea typeface="Cambria"/>
                <a:cs typeface="Cambria"/>
                <a:sym typeface="Cambria"/>
              </a:rPr>
              <a:t>Our model clearly outperforms the alternatives.</a:t>
            </a:r>
            <a:endParaRPr b="1" sz="27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188" name="Google Shape;1188;p66"/>
          <p:cNvGrpSpPr/>
          <p:nvPr/>
        </p:nvGrpSpPr>
        <p:grpSpPr>
          <a:xfrm>
            <a:off x="1210500" y="2952188"/>
            <a:ext cx="4246500" cy="400213"/>
            <a:chOff x="1210500" y="2952188"/>
            <a:chExt cx="4246500" cy="400213"/>
          </a:xfrm>
        </p:grpSpPr>
        <p:sp>
          <p:nvSpPr>
            <p:cNvPr id="1189" name="Google Shape;1189;p66"/>
            <p:cNvSpPr txBox="1"/>
            <p:nvPr/>
          </p:nvSpPr>
          <p:spPr>
            <a:xfrm>
              <a:off x="3445200" y="2952188"/>
              <a:ext cx="2011800" cy="400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366A"/>
                  </a:solidFill>
                  <a:latin typeface="Cambria"/>
                  <a:ea typeface="Cambria"/>
                  <a:cs typeface="Cambria"/>
                  <a:sym typeface="Cambria"/>
                </a:rPr>
                <a:t>Model-free benchmarks</a:t>
              </a:r>
              <a:endParaRPr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90" name="Google Shape;1190;p66"/>
            <p:cNvSpPr/>
            <p:nvPr/>
          </p:nvSpPr>
          <p:spPr>
            <a:xfrm>
              <a:off x="1210500" y="2952200"/>
              <a:ext cx="2064000" cy="400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66"/>
          <p:cNvGrpSpPr/>
          <p:nvPr/>
        </p:nvGrpSpPr>
        <p:grpSpPr>
          <a:xfrm>
            <a:off x="1210500" y="2635950"/>
            <a:ext cx="4707925" cy="400200"/>
            <a:chOff x="1210500" y="3046450"/>
            <a:chExt cx="4707925" cy="400200"/>
          </a:xfrm>
        </p:grpSpPr>
        <p:sp>
          <p:nvSpPr>
            <p:cNvPr id="1192" name="Google Shape;1192;p66"/>
            <p:cNvSpPr txBox="1"/>
            <p:nvPr/>
          </p:nvSpPr>
          <p:spPr>
            <a:xfrm>
              <a:off x="3408325" y="3046450"/>
              <a:ext cx="2510100" cy="400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366A"/>
                  </a:solidFill>
                  <a:latin typeface="Cambria"/>
                  <a:ea typeface="Cambria"/>
                  <a:cs typeface="Cambria"/>
                  <a:sym typeface="Cambria"/>
                </a:rPr>
                <a:t>B</a:t>
              </a:r>
              <a:r>
                <a:rPr lang="en">
                  <a:solidFill>
                    <a:srgbClr val="BE366A"/>
                  </a:solidFill>
                  <a:latin typeface="Cambria"/>
                  <a:ea typeface="Cambria"/>
                  <a:cs typeface="Cambria"/>
                  <a:sym typeface="Cambria"/>
                </a:rPr>
                <a:t>enchmark, Jacobs et al. 2016</a:t>
              </a:r>
              <a:endParaRPr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93" name="Google Shape;1193;p66"/>
            <p:cNvSpPr/>
            <p:nvPr/>
          </p:nvSpPr>
          <p:spPr>
            <a:xfrm>
              <a:off x="1210500" y="3140800"/>
              <a:ext cx="2064000" cy="211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4" name="Google Shape;1194;p66"/>
          <p:cNvGrpSpPr/>
          <p:nvPr/>
        </p:nvGrpSpPr>
        <p:grpSpPr>
          <a:xfrm>
            <a:off x="1210500" y="2235750"/>
            <a:ext cx="3288925" cy="400200"/>
            <a:chOff x="1210500" y="3046450"/>
            <a:chExt cx="3288925" cy="400200"/>
          </a:xfrm>
        </p:grpSpPr>
        <p:sp>
          <p:nvSpPr>
            <p:cNvPr id="1195" name="Google Shape;1195;p66"/>
            <p:cNvSpPr txBox="1"/>
            <p:nvPr/>
          </p:nvSpPr>
          <p:spPr>
            <a:xfrm>
              <a:off x="3408325" y="3046450"/>
              <a:ext cx="1091100" cy="400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366A"/>
                  </a:solidFill>
                  <a:latin typeface="Cambria"/>
                  <a:ea typeface="Cambria"/>
                  <a:cs typeface="Cambria"/>
                  <a:sym typeface="Cambria"/>
                </a:rPr>
                <a:t>Our model</a:t>
              </a:r>
              <a:endParaRPr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96" name="Google Shape;1196;p66"/>
            <p:cNvSpPr/>
            <p:nvPr/>
          </p:nvSpPr>
          <p:spPr>
            <a:xfrm>
              <a:off x="1210500" y="3140800"/>
              <a:ext cx="2064000" cy="211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66"/>
          <p:cNvGrpSpPr/>
          <p:nvPr/>
        </p:nvGrpSpPr>
        <p:grpSpPr>
          <a:xfrm>
            <a:off x="1210500" y="2418350"/>
            <a:ext cx="5300125" cy="400200"/>
            <a:chOff x="1210500" y="3046463"/>
            <a:chExt cx="5300125" cy="400200"/>
          </a:xfrm>
        </p:grpSpPr>
        <p:sp>
          <p:nvSpPr>
            <p:cNvPr id="1198" name="Google Shape;1198;p66"/>
            <p:cNvSpPr txBox="1"/>
            <p:nvPr/>
          </p:nvSpPr>
          <p:spPr>
            <a:xfrm>
              <a:off x="3408325" y="3046463"/>
              <a:ext cx="3102300" cy="400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366A"/>
                  </a:solidFill>
                  <a:latin typeface="Cambria"/>
                  <a:ea typeface="Cambria"/>
                  <a:cs typeface="Cambria"/>
                  <a:sym typeface="Cambria"/>
                </a:rPr>
                <a:t>Our model without VAR(1) term</a:t>
              </a:r>
              <a:endParaRPr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99" name="Google Shape;1199;p66"/>
            <p:cNvSpPr/>
            <p:nvPr/>
          </p:nvSpPr>
          <p:spPr>
            <a:xfrm>
              <a:off x="1210500" y="3140813"/>
              <a:ext cx="2142300" cy="211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00" name="Google Shape;1200;p66"/>
          <p:cNvCxnSpPr/>
          <p:nvPr/>
        </p:nvCxnSpPr>
        <p:spPr>
          <a:xfrm flipH="1" rot="10800000">
            <a:off x="6973825" y="3540250"/>
            <a:ext cx="378000" cy="524400"/>
          </a:xfrm>
          <a:prstGeom prst="straightConnector1">
            <a:avLst/>
          </a:prstGeom>
          <a:noFill/>
          <a:ln cap="flat" cmpd="sng" w="19050">
            <a:solidFill>
              <a:srgbClr val="BE36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1" name="Google Shape;1201;p66"/>
          <p:cNvSpPr txBox="1"/>
          <p:nvPr/>
        </p:nvSpPr>
        <p:spPr>
          <a:xfrm>
            <a:off x="5697625" y="3923225"/>
            <a:ext cx="1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Test prediction on holdout data set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67"/>
          <p:cNvGrpSpPr/>
          <p:nvPr/>
        </p:nvGrpSpPr>
        <p:grpSpPr>
          <a:xfrm>
            <a:off x="7996964" y="715530"/>
            <a:ext cx="543784" cy="481422"/>
            <a:chOff x="1297561" y="-2030723"/>
            <a:chExt cx="847279" cy="750111"/>
          </a:xfrm>
        </p:grpSpPr>
        <p:sp>
          <p:nvSpPr>
            <p:cNvPr id="1207" name="Google Shape;1207;p67"/>
            <p:cNvSpPr/>
            <p:nvPr/>
          </p:nvSpPr>
          <p:spPr>
            <a:xfrm>
              <a:off x="1297561" y="-2030723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7"/>
            <p:cNvSpPr/>
            <p:nvPr/>
          </p:nvSpPr>
          <p:spPr>
            <a:xfrm>
              <a:off x="1714569" y="-1703733"/>
              <a:ext cx="430271" cy="423121"/>
            </a:xfrm>
            <a:custGeom>
              <a:rect b="b" l="l" r="r" t="t"/>
              <a:pathLst>
                <a:path extrusionOk="0" h="21009" w="21364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67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10" name="Google Shape;1210;p67"/>
          <p:cNvSpPr txBox="1"/>
          <p:nvPr/>
        </p:nvSpPr>
        <p:spPr>
          <a:xfrm>
            <a:off x="1617526" y="30850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5.1 Managerial Implications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211" name="Google Shape;1211;p67"/>
          <p:cNvGrpSpPr/>
          <p:nvPr/>
        </p:nvGrpSpPr>
        <p:grpSpPr>
          <a:xfrm>
            <a:off x="2256710" y="540228"/>
            <a:ext cx="4630579" cy="4002035"/>
            <a:chOff x="732710" y="2370"/>
            <a:chExt cx="4630579" cy="4002035"/>
          </a:xfrm>
        </p:grpSpPr>
        <p:sp>
          <p:nvSpPr>
            <p:cNvPr id="1212" name="Google Shape;1212;p67"/>
            <p:cNvSpPr/>
            <p:nvPr/>
          </p:nvSpPr>
          <p:spPr>
            <a:xfrm>
              <a:off x="2380505" y="2370"/>
              <a:ext cx="1334988" cy="867742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E45F93"/>
                </a:gs>
                <a:gs pos="100000">
                  <a:srgbClr val="FF9AC4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7"/>
            <p:cNvSpPr txBox="1"/>
            <p:nvPr/>
          </p:nvSpPr>
          <p:spPr>
            <a:xfrm>
              <a:off x="2422865" y="44730"/>
              <a:ext cx="1250268" cy="783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1.Establish Managerial Dashboard</a:t>
              </a:r>
              <a:endParaRPr b="0" i="0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14" name="Google Shape;1214;p67"/>
            <p:cNvSpPr/>
            <p:nvPr/>
          </p:nvSpPr>
          <p:spPr>
            <a:xfrm>
              <a:off x="1315405" y="436241"/>
              <a:ext cx="3465188" cy="3465188"/>
            </a:xfrm>
            <a:custGeom>
              <a:rect b="b" l="l" r="r" t="t"/>
              <a:pathLst>
                <a:path extrusionOk="0" h="120000" w="120000">
                  <a:moveTo>
                    <a:pt x="83433" y="4765"/>
                  </a:moveTo>
                  <a:lnTo>
                    <a:pt x="83433" y="4765"/>
                  </a:lnTo>
                  <a:cubicBezTo>
                    <a:pt x="94002" y="9249"/>
                    <a:pt x="103063" y="16670"/>
                    <a:pt x="109540" y="26149"/>
                  </a:cubicBezTo>
                </a:path>
              </a:pathLst>
            </a:custGeom>
            <a:noFill/>
            <a:ln cap="flat" cmpd="sng" w="9525">
              <a:solidFill>
                <a:srgbClr val="D56F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7"/>
            <p:cNvSpPr/>
            <p:nvPr/>
          </p:nvSpPr>
          <p:spPr>
            <a:xfrm>
              <a:off x="4028301" y="1199563"/>
              <a:ext cx="1334988" cy="867742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E45F93"/>
                </a:gs>
                <a:gs pos="100000">
                  <a:srgbClr val="FF9AC4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7"/>
            <p:cNvSpPr txBox="1"/>
            <p:nvPr/>
          </p:nvSpPr>
          <p:spPr>
            <a:xfrm>
              <a:off x="4070661" y="1241923"/>
              <a:ext cx="1250268" cy="783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5.Inventory Management</a:t>
              </a:r>
              <a:endParaRPr b="0" i="0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17" name="Google Shape;1217;p67"/>
            <p:cNvSpPr/>
            <p:nvPr/>
          </p:nvSpPr>
          <p:spPr>
            <a:xfrm>
              <a:off x="1315405" y="436241"/>
              <a:ext cx="3465188" cy="3465188"/>
            </a:xfrm>
            <a:custGeom>
              <a:rect b="b" l="l" r="r" t="t"/>
              <a:pathLst>
                <a:path extrusionOk="0" h="120000" w="120000">
                  <a:moveTo>
                    <a:pt x="119918" y="56867"/>
                  </a:moveTo>
                  <a:lnTo>
                    <a:pt x="119918" y="56867"/>
                  </a:lnTo>
                  <a:cubicBezTo>
                    <a:pt x="120590" y="69730"/>
                    <a:pt x="117106" y="82467"/>
                    <a:pt x="109980" y="93197"/>
                  </a:cubicBezTo>
                </a:path>
              </a:pathLst>
            </a:custGeom>
            <a:noFill/>
            <a:ln cap="flat" cmpd="sng" w="9525">
              <a:solidFill>
                <a:srgbClr val="D56F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7"/>
            <p:cNvSpPr/>
            <p:nvPr/>
          </p:nvSpPr>
          <p:spPr>
            <a:xfrm>
              <a:off x="3398899" y="3136663"/>
              <a:ext cx="1334988" cy="867742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E45F93"/>
                </a:gs>
                <a:gs pos="100000">
                  <a:srgbClr val="FF9AC4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7"/>
            <p:cNvSpPr txBox="1"/>
            <p:nvPr/>
          </p:nvSpPr>
          <p:spPr>
            <a:xfrm>
              <a:off x="3441259" y="3179023"/>
              <a:ext cx="1250268" cy="783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4.Improving Store Layouts</a:t>
              </a:r>
              <a:endParaRPr b="0" i="0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20" name="Google Shape;1220;p67"/>
            <p:cNvSpPr/>
            <p:nvPr/>
          </p:nvSpPr>
          <p:spPr>
            <a:xfrm>
              <a:off x="1315405" y="436241"/>
              <a:ext cx="3465188" cy="3465188"/>
            </a:xfrm>
            <a:custGeom>
              <a:rect b="b" l="l" r="r" t="t"/>
              <a:pathLst>
                <a:path extrusionOk="0" h="120000" w="120000">
                  <a:moveTo>
                    <a:pt x="71914" y="118805"/>
                  </a:moveTo>
                  <a:cubicBezTo>
                    <a:pt x="64051" y="120398"/>
                    <a:pt x="55949" y="120398"/>
                    <a:pt x="48087" y="118805"/>
                  </a:cubicBezTo>
                </a:path>
              </a:pathLst>
            </a:custGeom>
            <a:noFill/>
            <a:ln cap="flat" cmpd="sng" w="9525">
              <a:solidFill>
                <a:srgbClr val="D56F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7"/>
            <p:cNvSpPr/>
            <p:nvPr/>
          </p:nvSpPr>
          <p:spPr>
            <a:xfrm>
              <a:off x="1362112" y="3136663"/>
              <a:ext cx="1334988" cy="867742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E45F93"/>
                </a:gs>
                <a:gs pos="100000">
                  <a:srgbClr val="FF9AC4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7"/>
            <p:cNvSpPr txBox="1"/>
            <p:nvPr/>
          </p:nvSpPr>
          <p:spPr>
            <a:xfrm>
              <a:off x="1404472" y="3179023"/>
              <a:ext cx="1250268" cy="783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3.Targeted Advertising</a:t>
              </a:r>
              <a:endParaRPr b="0" i="0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23" name="Google Shape;1223;p67"/>
            <p:cNvSpPr/>
            <p:nvPr/>
          </p:nvSpPr>
          <p:spPr>
            <a:xfrm>
              <a:off x="1315405" y="436241"/>
              <a:ext cx="3465188" cy="3465188"/>
            </a:xfrm>
            <a:custGeom>
              <a:rect b="b" l="l" r="r" t="t"/>
              <a:pathLst>
                <a:path extrusionOk="0" h="120000" w="120000">
                  <a:moveTo>
                    <a:pt x="10020" y="93197"/>
                  </a:moveTo>
                  <a:cubicBezTo>
                    <a:pt x="2894" y="82468"/>
                    <a:pt x="-591" y="69730"/>
                    <a:pt x="82" y="56867"/>
                  </a:cubicBezTo>
                </a:path>
              </a:pathLst>
            </a:custGeom>
            <a:noFill/>
            <a:ln cap="flat" cmpd="sng" w="9525">
              <a:solidFill>
                <a:srgbClr val="D56F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7"/>
            <p:cNvSpPr/>
            <p:nvPr/>
          </p:nvSpPr>
          <p:spPr>
            <a:xfrm>
              <a:off x="732710" y="1199563"/>
              <a:ext cx="1334988" cy="867742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E45F93"/>
                </a:gs>
                <a:gs pos="100000">
                  <a:srgbClr val="FF9AC4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7"/>
            <p:cNvSpPr txBox="1"/>
            <p:nvPr/>
          </p:nvSpPr>
          <p:spPr>
            <a:xfrm>
              <a:off x="775070" y="1241923"/>
              <a:ext cx="1250268" cy="783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2.Explainable Product Recommendation</a:t>
              </a:r>
              <a:endParaRPr b="0" i="0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26" name="Google Shape;1226;p67"/>
            <p:cNvSpPr/>
            <p:nvPr/>
          </p:nvSpPr>
          <p:spPr>
            <a:xfrm>
              <a:off x="1315405" y="436241"/>
              <a:ext cx="3465188" cy="3465188"/>
            </a:xfrm>
            <a:custGeom>
              <a:rect b="b" l="l" r="r" t="t"/>
              <a:pathLst>
                <a:path extrusionOk="0" h="120000" w="120000">
                  <a:moveTo>
                    <a:pt x="10461" y="26149"/>
                  </a:moveTo>
                  <a:lnTo>
                    <a:pt x="10461" y="26149"/>
                  </a:lnTo>
                  <a:cubicBezTo>
                    <a:pt x="16938" y="16670"/>
                    <a:pt x="25999" y="9248"/>
                    <a:pt x="36568" y="4765"/>
                  </a:cubicBezTo>
                </a:path>
              </a:pathLst>
            </a:custGeom>
            <a:noFill/>
            <a:ln cap="flat" cmpd="sng" w="9525">
              <a:solidFill>
                <a:srgbClr val="D56F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67"/>
          <p:cNvGrpSpPr/>
          <p:nvPr/>
        </p:nvGrpSpPr>
        <p:grpSpPr>
          <a:xfrm>
            <a:off x="624092" y="392763"/>
            <a:ext cx="8328523" cy="4292677"/>
            <a:chOff x="649917" y="424149"/>
            <a:chExt cx="8328523" cy="4292677"/>
          </a:xfrm>
        </p:grpSpPr>
        <p:grpSp>
          <p:nvGrpSpPr>
            <p:cNvPr id="1228" name="Google Shape;1228;p67"/>
            <p:cNvGrpSpPr/>
            <p:nvPr/>
          </p:nvGrpSpPr>
          <p:grpSpPr>
            <a:xfrm>
              <a:off x="649917" y="424149"/>
              <a:ext cx="8162964" cy="4292677"/>
              <a:chOff x="543167" y="3346562"/>
              <a:chExt cx="8162964" cy="4292677"/>
            </a:xfrm>
          </p:grpSpPr>
          <p:pic>
            <p:nvPicPr>
              <p:cNvPr descr="图表, 条形图&#10;&#10;描述已自动生成" id="1229" name="Google Shape;1229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43167" y="3349086"/>
                <a:ext cx="4241223" cy="2145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0" name="Google Shape;1230;p6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43167" y="5494162"/>
                <a:ext cx="4224482" cy="21450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图片包含 图标&#10;&#10;描述已自动生成" id="1231" name="Google Shape;1231;p6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51592" y="3349085"/>
                <a:ext cx="2432698" cy="1250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图表, 条形图, 直方图&#10;&#10;描述已自动生成" id="1232" name="Google Shape;1232;p6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767649" y="5821315"/>
                <a:ext cx="3938482" cy="1817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图表, 条形图&#10;&#10;描述已自动生成" id="1233" name="Google Shape;1233;p6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177533" y="3346562"/>
                <a:ext cx="1522525" cy="25379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地图&#10;&#10;描述已自动生成" id="1234" name="Google Shape;1234;p6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754160" y="4529026"/>
                <a:ext cx="2442960" cy="13554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5" name="Google Shape;1235;p67"/>
            <p:cNvSpPr txBox="1"/>
            <p:nvPr/>
          </p:nvSpPr>
          <p:spPr>
            <a:xfrm>
              <a:off x="2211456" y="3693838"/>
              <a:ext cx="2322336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455F27"/>
                  </a:solidFill>
                  <a:latin typeface="Cambria"/>
                  <a:ea typeface="Cambria"/>
                  <a:cs typeface="Cambria"/>
                  <a:sym typeface="Cambria"/>
                </a:rPr>
                <a:t>Motivations Ranking </a:t>
              </a:r>
              <a:endParaRPr b="1" i="0" sz="1600" u="none" cap="none" strike="noStrike">
                <a:solidFill>
                  <a:srgbClr val="455F27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36" name="Google Shape;1236;p67"/>
            <p:cNvSpPr txBox="1"/>
            <p:nvPr/>
          </p:nvSpPr>
          <p:spPr>
            <a:xfrm>
              <a:off x="2409063" y="1246299"/>
              <a:ext cx="2322336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455F27"/>
                  </a:solidFill>
                  <a:latin typeface="Cambria"/>
                  <a:ea typeface="Cambria"/>
                  <a:cs typeface="Cambria"/>
                  <a:sym typeface="Cambria"/>
                </a:rPr>
                <a:t>Multi-Motivations Correlation</a:t>
              </a:r>
              <a:endParaRPr b="1" i="0" sz="1600" u="none" cap="none" strike="noStrike">
                <a:solidFill>
                  <a:srgbClr val="455F27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37" name="Google Shape;1237;p67"/>
            <p:cNvSpPr txBox="1"/>
            <p:nvPr/>
          </p:nvSpPr>
          <p:spPr>
            <a:xfrm>
              <a:off x="5810790" y="1719998"/>
              <a:ext cx="2357959" cy="453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455F27"/>
                  </a:solidFill>
                  <a:latin typeface="Cambria"/>
                  <a:ea typeface="Cambria"/>
                  <a:cs typeface="Cambria"/>
                  <a:sym typeface="Cambria"/>
                </a:rPr>
                <a:t>Customers Feature: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455F27"/>
                  </a:solidFill>
                  <a:latin typeface="Cambria"/>
                  <a:ea typeface="Cambria"/>
                  <a:cs typeface="Cambria"/>
                  <a:sym typeface="Cambria"/>
                </a:rPr>
                <a:t>Age/Region/Gender…</a:t>
              </a:r>
              <a:endParaRPr b="1" i="0" sz="1600" u="none" cap="none" strike="noStrike">
                <a:solidFill>
                  <a:srgbClr val="455F27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38" name="Google Shape;1238;p67"/>
            <p:cNvSpPr txBox="1"/>
            <p:nvPr/>
          </p:nvSpPr>
          <p:spPr>
            <a:xfrm>
              <a:off x="6330345" y="3256359"/>
              <a:ext cx="2648095" cy="453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455F27"/>
                  </a:solidFill>
                  <a:latin typeface="Cambria"/>
                  <a:ea typeface="Cambria"/>
                  <a:cs typeface="Cambria"/>
                  <a:sym typeface="Cambria"/>
                </a:rPr>
                <a:t>Time</a:t>
              </a:r>
              <a:endParaRPr b="1" i="0" sz="1600" u="none" cap="none" strike="noStrike">
                <a:solidFill>
                  <a:srgbClr val="455F27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1239" name="Google Shape;1239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551" y="422279"/>
            <a:ext cx="8188495" cy="4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67"/>
          <p:cNvSpPr/>
          <p:nvPr/>
        </p:nvSpPr>
        <p:spPr>
          <a:xfrm flipH="1">
            <a:off x="77850" y="1623388"/>
            <a:ext cx="3373800" cy="1974600"/>
          </a:xfrm>
          <a:prstGeom prst="cloudCallout">
            <a:avLst>
              <a:gd fmla="val -47501" name="adj1"/>
              <a:gd fmla="val 66026" name="adj2"/>
            </a:avLst>
          </a:prstGeom>
          <a:solidFill>
            <a:schemeClr val="accent4"/>
          </a:solidFill>
          <a:ln cap="flat" cmpd="sng" w="25400">
            <a:solidFill>
              <a:srgbClr val="6486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Motivation-correlations VAR(1) effects Personalized</a:t>
            </a:r>
            <a:r>
              <a:rPr b="0" i="0" lang="en" sz="1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0" i="0" lang="en" sz="1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communication, Marketing Activities, Costs</a:t>
            </a:r>
            <a:endParaRPr b="0" i="0" sz="14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41" name="Google Shape;1241;p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85125" y="433225"/>
            <a:ext cx="7178724" cy="427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8707" y="422262"/>
            <a:ext cx="6666570" cy="429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6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28250" y="389613"/>
            <a:ext cx="7520224" cy="4298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形用户界面, 网站&#10;&#10;描述已自动生成" id="1244" name="Google Shape;1244;p6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3141" y="382538"/>
            <a:ext cx="8145331" cy="43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67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1246" name="Google Shape;1246;p67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1247" name="Google Shape;1247;p67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1248" name="Google Shape;1248;p67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1249" name="Google Shape;1249;p67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68"/>
          <p:cNvGrpSpPr/>
          <p:nvPr/>
        </p:nvGrpSpPr>
        <p:grpSpPr>
          <a:xfrm>
            <a:off x="7996964" y="717422"/>
            <a:ext cx="543784" cy="481422"/>
            <a:chOff x="1297561" y="-2030723"/>
            <a:chExt cx="847279" cy="750111"/>
          </a:xfrm>
        </p:grpSpPr>
        <p:sp>
          <p:nvSpPr>
            <p:cNvPr id="1255" name="Google Shape;1255;p68"/>
            <p:cNvSpPr/>
            <p:nvPr/>
          </p:nvSpPr>
          <p:spPr>
            <a:xfrm>
              <a:off x="1297561" y="-2030723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8"/>
            <p:cNvSpPr/>
            <p:nvPr/>
          </p:nvSpPr>
          <p:spPr>
            <a:xfrm>
              <a:off x="1714569" y="-1703733"/>
              <a:ext cx="430271" cy="423121"/>
            </a:xfrm>
            <a:custGeom>
              <a:rect b="b" l="l" r="r" t="t"/>
              <a:pathLst>
                <a:path extrusionOk="0" h="21009" w="21364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7" name="Google Shape;1257;p68"/>
          <p:cNvSpPr txBox="1"/>
          <p:nvPr/>
        </p:nvSpPr>
        <p:spPr>
          <a:xfrm>
            <a:off x="1610401" y="57050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5.2 Model Optimization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8" name="Google Shape;1258;p68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9" name="Google Shape;1259;p68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1260" name="Google Shape;1260;p68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1261" name="Google Shape;1261;p68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1262" name="Google Shape;1262;p68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1263" name="Google Shape;1263;p68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1264" name="Google Shape;1264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endParaRPr/>
          </a:p>
        </p:txBody>
      </p:sp>
      <p:sp>
        <p:nvSpPr>
          <p:cNvPr id="1265" name="Google Shape;1265;p68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endParaRPr/>
          </a:p>
        </p:txBody>
      </p:sp>
      <p:sp>
        <p:nvSpPr>
          <p:cNvPr id="1266" name="Google Shape;1266;p68"/>
          <p:cNvSpPr txBox="1"/>
          <p:nvPr/>
        </p:nvSpPr>
        <p:spPr>
          <a:xfrm>
            <a:off x="304800" y="304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endParaRPr/>
          </a:p>
        </p:txBody>
      </p:sp>
      <p:pic>
        <p:nvPicPr>
          <p:cNvPr id="1267" name="Google Shape;12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68" y="608773"/>
            <a:ext cx="7889808" cy="38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69"/>
          <p:cNvGrpSpPr/>
          <p:nvPr/>
        </p:nvGrpSpPr>
        <p:grpSpPr>
          <a:xfrm>
            <a:off x="7996964" y="717424"/>
            <a:ext cx="543784" cy="481421"/>
            <a:chOff x="1297561" y="-2030723"/>
            <a:chExt cx="847279" cy="750111"/>
          </a:xfrm>
        </p:grpSpPr>
        <p:sp>
          <p:nvSpPr>
            <p:cNvPr id="1273" name="Google Shape;1273;p69"/>
            <p:cNvSpPr/>
            <p:nvPr/>
          </p:nvSpPr>
          <p:spPr>
            <a:xfrm>
              <a:off x="1297561" y="-2030723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69"/>
            <p:cNvSpPr/>
            <p:nvPr/>
          </p:nvSpPr>
          <p:spPr>
            <a:xfrm>
              <a:off x="1714569" y="-1703733"/>
              <a:ext cx="430271" cy="423121"/>
            </a:xfrm>
            <a:custGeom>
              <a:rect b="b" l="l" r="r" t="t"/>
              <a:pathLst>
                <a:path extrusionOk="0" h="21009" w="21364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5" name="Google Shape;1275;p69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76" name="Google Shape;1276;p69"/>
          <p:cNvSpPr txBox="1"/>
          <p:nvPr/>
        </p:nvSpPr>
        <p:spPr>
          <a:xfrm>
            <a:off x="1609176" y="0"/>
            <a:ext cx="45681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5.3 Deal with Research Questions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77" name="Google Shape;1277;p69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1278" name="Google Shape;1278;p69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1279" name="Google Shape;1279;p69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1280" name="Google Shape;1280;p69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1281" name="Google Shape;1281;p69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1282" name="Google Shape;1282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endParaRPr/>
          </a:p>
        </p:txBody>
      </p:sp>
      <p:sp>
        <p:nvSpPr>
          <p:cNvPr id="1283" name="Google Shape;1283;p69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endParaRPr/>
          </a:p>
        </p:txBody>
      </p:sp>
      <p:sp>
        <p:nvSpPr>
          <p:cNvPr id="1284" name="Google Shape;1284;p69"/>
          <p:cNvSpPr txBox="1"/>
          <p:nvPr/>
        </p:nvSpPr>
        <p:spPr>
          <a:xfrm>
            <a:off x="304800" y="304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endParaRPr/>
          </a:p>
        </p:txBody>
      </p:sp>
      <p:pic>
        <p:nvPicPr>
          <p:cNvPr id="1285" name="Google Shape;12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75" y="444138"/>
            <a:ext cx="7763748" cy="422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70"/>
          <p:cNvGrpSpPr/>
          <p:nvPr/>
        </p:nvGrpSpPr>
        <p:grpSpPr>
          <a:xfrm>
            <a:off x="7996964" y="717422"/>
            <a:ext cx="543784" cy="481422"/>
            <a:chOff x="1297561" y="-2030723"/>
            <a:chExt cx="847279" cy="750111"/>
          </a:xfrm>
        </p:grpSpPr>
        <p:sp>
          <p:nvSpPr>
            <p:cNvPr id="1291" name="Google Shape;1291;p70"/>
            <p:cNvSpPr/>
            <p:nvPr/>
          </p:nvSpPr>
          <p:spPr>
            <a:xfrm>
              <a:off x="1297561" y="-2030723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70"/>
            <p:cNvSpPr/>
            <p:nvPr/>
          </p:nvSpPr>
          <p:spPr>
            <a:xfrm>
              <a:off x="1714569" y="-1703733"/>
              <a:ext cx="430271" cy="423121"/>
            </a:xfrm>
            <a:custGeom>
              <a:rect b="b" l="l" r="r" t="t"/>
              <a:pathLst>
                <a:path extrusionOk="0" h="21009" w="21364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3" name="Google Shape;1293;p70"/>
          <p:cNvSpPr txBox="1"/>
          <p:nvPr/>
        </p:nvSpPr>
        <p:spPr>
          <a:xfrm>
            <a:off x="1609842" y="33249"/>
            <a:ext cx="4863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5.4 Limitations &amp; Further Research Directions 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94" name="Google Shape;1294;p70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295" name="Google Shape;1295;p70"/>
          <p:cNvGraphicFramePr/>
          <p:nvPr/>
        </p:nvGraphicFramePr>
        <p:xfrm>
          <a:off x="1104854" y="9319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{44D0D42A-851D-4B41-8AC2-C1FA5A949D85}</a:tableStyleId>
              </a:tblPr>
              <a:tblGrid>
                <a:gridCol w="3446075"/>
                <a:gridCol w="3446075"/>
              </a:tblGrid>
              <a:tr h="3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Limitations</a:t>
                      </a:r>
                      <a:endParaRPr b="1" sz="15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EEC5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Further Research Area</a:t>
                      </a:r>
                      <a:endParaRPr b="1" sz="15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EEC5D4"/>
                    </a:solidFill>
                  </a:tcPr>
                </a:tc>
              </a:tr>
              <a:tr h="931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 Purchase behaviors are partially controlled by retailers.</a:t>
                      </a:r>
                      <a:endParaRPr sz="15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C0E1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Product prices, promotion strategies, and store layout, should be </a:t>
                      </a:r>
                      <a:r>
                        <a:rPr b="1" lang="en" sz="1500" u="none" cap="none" strike="noStrike">
                          <a:solidFill>
                            <a:srgbClr val="27606E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controlled</a:t>
                      </a:r>
                      <a:r>
                        <a:rPr lang="en" sz="15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for inference motivations.</a:t>
                      </a:r>
                      <a:endParaRPr sz="15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C0E1E8"/>
                    </a:solidFill>
                  </a:tcPr>
                </a:tc>
              </a:tr>
              <a:tr h="931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5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2. A product customer purchased is not necessarily the same as the  recommendation one.</a:t>
                      </a:r>
                      <a:endParaRPr sz="15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EEC5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The effectiveness of </a:t>
                      </a:r>
                      <a:r>
                        <a:rPr b="1" lang="en" sz="1500" u="none" cap="none" strike="noStrike">
                          <a:solidFill>
                            <a:srgbClr val="BE366A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product recommendations</a:t>
                      </a:r>
                      <a:r>
                        <a:rPr lang="en" sz="1500" u="none" cap="none" strike="noStrike">
                          <a:solidFill>
                            <a:srgbClr val="BE366A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</a:t>
                      </a:r>
                      <a:r>
                        <a:rPr lang="en" sz="15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should be discussed further.</a:t>
                      </a:r>
                      <a:endParaRPr sz="15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EEC5D4"/>
                    </a:solidFill>
                  </a:tcPr>
                </a:tc>
              </a:tr>
              <a:tr h="120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3. The inferred motivation structure model hasn’t already </a:t>
                      </a:r>
                      <a:r>
                        <a:rPr b="1" lang="en" sz="1500" u="none" cap="none" strike="noStrike">
                          <a:solidFill>
                            <a:srgbClr val="27606E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been put into practice.</a:t>
                      </a:r>
                      <a:endParaRPr b="1" sz="1500" u="none" cap="none" strike="noStrike">
                        <a:solidFill>
                          <a:srgbClr val="27606E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C0E1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Test whether inferred motivation structure is effective for marketing actions that build on the insights generated by our model.</a:t>
                      </a:r>
                      <a:endParaRPr sz="15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C0E1E8"/>
                    </a:solidFill>
                  </a:tcPr>
                </a:tc>
              </a:tr>
            </a:tbl>
          </a:graphicData>
        </a:graphic>
      </p:graphicFrame>
      <p:sp>
        <p:nvSpPr>
          <p:cNvPr id="1296" name="Google Shape;1296;p70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1297" name="Google Shape;1297;p70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1298" name="Google Shape;1298;p70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1299" name="Google Shape;1299;p70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1300" name="Google Shape;1300;p70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53"/>
          <p:cNvGrpSpPr/>
          <p:nvPr/>
        </p:nvGrpSpPr>
        <p:grpSpPr>
          <a:xfrm>
            <a:off x="7996964" y="717422"/>
            <a:ext cx="543784" cy="481422"/>
            <a:chOff x="1297561" y="-2030723"/>
            <a:chExt cx="847279" cy="750111"/>
          </a:xfrm>
        </p:grpSpPr>
        <p:sp>
          <p:nvSpPr>
            <p:cNvPr id="664" name="Google Shape;664;p53"/>
            <p:cNvSpPr/>
            <p:nvPr/>
          </p:nvSpPr>
          <p:spPr>
            <a:xfrm>
              <a:off x="1297561" y="-2030723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3"/>
            <p:cNvSpPr/>
            <p:nvPr/>
          </p:nvSpPr>
          <p:spPr>
            <a:xfrm>
              <a:off x="1714569" y="-1703733"/>
              <a:ext cx="430271" cy="423121"/>
            </a:xfrm>
            <a:custGeom>
              <a:rect b="b" l="l" r="r" t="t"/>
              <a:pathLst>
                <a:path extrusionOk="0" h="21009" w="21364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6" name="Google Shape;666;p53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7" name="Google Shape;667;p53"/>
          <p:cNvSpPr txBox="1"/>
          <p:nvPr/>
        </p:nvSpPr>
        <p:spPr>
          <a:xfrm>
            <a:off x="1728206" y="18974"/>
            <a:ext cx="4516644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Background Information &amp; Research Question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668" name="Google Shape;668;p53"/>
          <p:cNvGrpSpPr/>
          <p:nvPr/>
        </p:nvGrpSpPr>
        <p:grpSpPr>
          <a:xfrm>
            <a:off x="674571" y="446696"/>
            <a:ext cx="8132046" cy="4270089"/>
            <a:chOff x="621551" y="437323"/>
            <a:chExt cx="8578108" cy="4279504"/>
          </a:xfrm>
        </p:grpSpPr>
        <p:pic>
          <p:nvPicPr>
            <p:cNvPr id="669" name="Google Shape;669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1551" y="437323"/>
              <a:ext cx="2888672" cy="4279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10223" y="447972"/>
              <a:ext cx="3204673" cy="1934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19214" y="2382680"/>
              <a:ext cx="3204673" cy="232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卡通人物&#10;&#10;描述已自动生成" id="672" name="Google Shape;672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84884" y="437323"/>
              <a:ext cx="2514775" cy="42688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3" name="Google Shape;673;p53"/>
          <p:cNvGrpSpPr/>
          <p:nvPr/>
        </p:nvGrpSpPr>
        <p:grpSpPr>
          <a:xfrm>
            <a:off x="835969" y="492674"/>
            <a:ext cx="6355163" cy="2011776"/>
            <a:chOff x="835969" y="492674"/>
            <a:chExt cx="6355163" cy="2011776"/>
          </a:xfrm>
        </p:grpSpPr>
        <p:sp>
          <p:nvSpPr>
            <p:cNvPr id="674" name="Google Shape;674;p53"/>
            <p:cNvSpPr txBox="1"/>
            <p:nvPr/>
          </p:nvSpPr>
          <p:spPr>
            <a:xfrm>
              <a:off x="1260312" y="693732"/>
              <a:ext cx="2339163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Exponentially growth in many parts of the retail landscape and online shopping.</a:t>
              </a:r>
              <a:endParaRPr b="0" i="0" sz="1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675" name="Google Shape;675;p53"/>
            <p:cNvGrpSpPr/>
            <p:nvPr/>
          </p:nvGrpSpPr>
          <p:grpSpPr>
            <a:xfrm>
              <a:off x="835969" y="813524"/>
              <a:ext cx="366364" cy="365207"/>
              <a:chOff x="-60987850" y="4100950"/>
              <a:chExt cx="316650" cy="315650"/>
            </a:xfrm>
          </p:grpSpPr>
          <p:sp>
            <p:nvSpPr>
              <p:cNvPr id="676" name="Google Shape;676;p53"/>
              <p:cNvSpPr/>
              <p:nvPr/>
            </p:nvSpPr>
            <p:spPr>
              <a:xfrm>
                <a:off x="-60987850" y="4355925"/>
                <a:ext cx="315875" cy="60675"/>
              </a:xfrm>
              <a:custGeom>
                <a:rect b="b" l="l" r="r" t="t"/>
                <a:pathLst>
                  <a:path extrusionOk="0" h="2427" w="12635">
                    <a:moveTo>
                      <a:pt x="1230" y="1"/>
                    </a:moveTo>
                    <a:cubicBezTo>
                      <a:pt x="537" y="1"/>
                      <a:pt x="1" y="536"/>
                      <a:pt x="1" y="1198"/>
                    </a:cubicBezTo>
                    <a:lnTo>
                      <a:pt x="1" y="2049"/>
                    </a:lnTo>
                    <a:cubicBezTo>
                      <a:pt x="1" y="2269"/>
                      <a:pt x="190" y="2427"/>
                      <a:pt x="379" y="2427"/>
                    </a:cubicBezTo>
                    <a:lnTo>
                      <a:pt x="12256" y="2427"/>
                    </a:lnTo>
                    <a:cubicBezTo>
                      <a:pt x="12477" y="2427"/>
                      <a:pt x="12634" y="2238"/>
                      <a:pt x="12634" y="2049"/>
                    </a:cubicBezTo>
                    <a:lnTo>
                      <a:pt x="12634" y="1198"/>
                    </a:lnTo>
                    <a:cubicBezTo>
                      <a:pt x="12634" y="536"/>
                      <a:pt x="12099" y="1"/>
                      <a:pt x="114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53"/>
              <p:cNvSpPr/>
              <p:nvPr/>
            </p:nvSpPr>
            <p:spPr>
              <a:xfrm>
                <a:off x="-60987050" y="4100950"/>
                <a:ext cx="315850" cy="123475"/>
              </a:xfrm>
              <a:custGeom>
                <a:rect b="b" l="l" r="r" t="t"/>
                <a:pathLst>
                  <a:path extrusionOk="0" h="4939" w="12634">
                    <a:moveTo>
                      <a:pt x="6270" y="2355"/>
                    </a:moveTo>
                    <a:cubicBezTo>
                      <a:pt x="6490" y="2355"/>
                      <a:pt x="6711" y="2544"/>
                      <a:pt x="6711" y="2796"/>
                    </a:cubicBezTo>
                    <a:cubicBezTo>
                      <a:pt x="6711" y="2985"/>
                      <a:pt x="6490" y="3174"/>
                      <a:pt x="6270" y="3174"/>
                    </a:cubicBezTo>
                    <a:cubicBezTo>
                      <a:pt x="6018" y="3174"/>
                      <a:pt x="5860" y="2985"/>
                      <a:pt x="5860" y="2796"/>
                    </a:cubicBezTo>
                    <a:cubicBezTo>
                      <a:pt x="5860" y="2544"/>
                      <a:pt x="6081" y="2355"/>
                      <a:pt x="6270" y="2355"/>
                    </a:cubicBezTo>
                    <a:close/>
                    <a:moveTo>
                      <a:pt x="6290" y="0"/>
                    </a:moveTo>
                    <a:cubicBezTo>
                      <a:pt x="6238" y="0"/>
                      <a:pt x="6191" y="8"/>
                      <a:pt x="6144" y="24"/>
                    </a:cubicBezTo>
                    <a:lnTo>
                      <a:pt x="252" y="2513"/>
                    </a:lnTo>
                    <a:cubicBezTo>
                      <a:pt x="95" y="2576"/>
                      <a:pt x="0" y="2702"/>
                      <a:pt x="0" y="2891"/>
                    </a:cubicBezTo>
                    <a:lnTo>
                      <a:pt x="0" y="4561"/>
                    </a:lnTo>
                    <a:cubicBezTo>
                      <a:pt x="0" y="4781"/>
                      <a:pt x="189" y="4939"/>
                      <a:pt x="410" y="4939"/>
                    </a:cubicBezTo>
                    <a:lnTo>
                      <a:pt x="12256" y="4939"/>
                    </a:lnTo>
                    <a:cubicBezTo>
                      <a:pt x="12476" y="4939"/>
                      <a:pt x="12634" y="4750"/>
                      <a:pt x="12634" y="4561"/>
                    </a:cubicBezTo>
                    <a:lnTo>
                      <a:pt x="12634" y="2891"/>
                    </a:lnTo>
                    <a:cubicBezTo>
                      <a:pt x="12602" y="2702"/>
                      <a:pt x="12539" y="2544"/>
                      <a:pt x="12382" y="2513"/>
                    </a:cubicBezTo>
                    <a:lnTo>
                      <a:pt x="6459" y="24"/>
                    </a:lnTo>
                    <a:cubicBezTo>
                      <a:pt x="6396" y="8"/>
                      <a:pt x="6341" y="0"/>
                      <a:pt x="62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53"/>
              <p:cNvSpPr/>
              <p:nvPr/>
            </p:nvSpPr>
            <p:spPr>
              <a:xfrm>
                <a:off x="-60757075" y="4245675"/>
                <a:ext cx="61475" cy="89025"/>
              </a:xfrm>
              <a:custGeom>
                <a:rect b="b" l="l" r="r" t="t"/>
                <a:pathLst>
                  <a:path extrusionOk="0" h="3561" w="2459">
                    <a:moveTo>
                      <a:pt x="1" y="0"/>
                    </a:moveTo>
                    <a:lnTo>
                      <a:pt x="1" y="3560"/>
                    </a:lnTo>
                    <a:lnTo>
                      <a:pt x="2458" y="3560"/>
                    </a:lnTo>
                    <a:lnTo>
                      <a:pt x="245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53"/>
              <p:cNvSpPr/>
              <p:nvPr/>
            </p:nvSpPr>
            <p:spPr>
              <a:xfrm>
                <a:off x="-60861025" y="4245675"/>
                <a:ext cx="62225" cy="89025"/>
              </a:xfrm>
              <a:custGeom>
                <a:rect b="b" l="l" r="r" t="t"/>
                <a:pathLst>
                  <a:path extrusionOk="0" h="3561" w="2489">
                    <a:moveTo>
                      <a:pt x="0" y="0"/>
                    </a:moveTo>
                    <a:lnTo>
                      <a:pt x="0" y="3560"/>
                    </a:lnTo>
                    <a:lnTo>
                      <a:pt x="2489" y="3560"/>
                    </a:lnTo>
                    <a:lnTo>
                      <a:pt x="24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53"/>
              <p:cNvSpPr/>
              <p:nvPr/>
            </p:nvSpPr>
            <p:spPr>
              <a:xfrm>
                <a:off x="-60964200" y="4245675"/>
                <a:ext cx="62225" cy="89025"/>
              </a:xfrm>
              <a:custGeom>
                <a:rect b="b" l="l" r="r" t="t"/>
                <a:pathLst>
                  <a:path extrusionOk="0" h="3561" w="2489">
                    <a:moveTo>
                      <a:pt x="0" y="0"/>
                    </a:moveTo>
                    <a:lnTo>
                      <a:pt x="0" y="3560"/>
                    </a:lnTo>
                    <a:lnTo>
                      <a:pt x="2489" y="3560"/>
                    </a:lnTo>
                    <a:lnTo>
                      <a:pt x="24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1" name="Google Shape;681;p53"/>
            <p:cNvGrpSpPr/>
            <p:nvPr/>
          </p:nvGrpSpPr>
          <p:grpSpPr>
            <a:xfrm>
              <a:off x="835969" y="1844660"/>
              <a:ext cx="366364" cy="367290"/>
              <a:chOff x="-61784125" y="3377700"/>
              <a:chExt cx="316650" cy="317450"/>
            </a:xfrm>
          </p:grpSpPr>
          <p:sp>
            <p:nvSpPr>
              <p:cNvPr id="682" name="Google Shape;682;p5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5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rect b="b" l="l" r="r" t="t"/>
                <a:pathLst>
                  <a:path extrusionOk="0" h="2474" w="4191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5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rect b="b" l="l" r="r" t="t"/>
                <a:pathLst>
                  <a:path extrusionOk="0" h="3309" w="3308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5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rect b="b" l="l" r="r" t="t"/>
                <a:pathLst>
                  <a:path extrusionOk="0" h="2048" w="4947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5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5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rect b="b" l="l" r="r" t="t"/>
                <a:pathLst>
                  <a:path extrusionOk="0" h="2049" w="4978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5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rect b="b" l="l" r="r" t="t"/>
                <a:pathLst>
                  <a:path extrusionOk="0" h="3309" w="3309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9" name="Google Shape;689;p53"/>
            <p:cNvSpPr txBox="1"/>
            <p:nvPr/>
          </p:nvSpPr>
          <p:spPr>
            <a:xfrm>
              <a:off x="1226025" y="1765550"/>
              <a:ext cx="2501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Crowded with competitors, competitive advantages of retailers should be found out. </a:t>
              </a:r>
              <a:endParaRPr b="0" i="0" sz="1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4386248" y="921562"/>
              <a:ext cx="367261" cy="365438"/>
            </a:xfrm>
            <a:custGeom>
              <a:rect b="b" l="l" r="r" t="t"/>
              <a:pathLst>
                <a:path extrusionOk="0" h="12634" w="12697">
                  <a:moveTo>
                    <a:pt x="11437" y="819"/>
                  </a:moveTo>
                  <a:cubicBezTo>
                    <a:pt x="11657" y="819"/>
                    <a:pt x="11815" y="1040"/>
                    <a:pt x="11815" y="1260"/>
                  </a:cubicBezTo>
                  <a:cubicBezTo>
                    <a:pt x="11815" y="1512"/>
                    <a:pt x="11657" y="1670"/>
                    <a:pt x="11437" y="1670"/>
                  </a:cubicBezTo>
                  <a:lnTo>
                    <a:pt x="1229" y="1670"/>
                  </a:lnTo>
                  <a:cubicBezTo>
                    <a:pt x="1009" y="1670"/>
                    <a:pt x="788" y="1449"/>
                    <a:pt x="788" y="1260"/>
                  </a:cubicBezTo>
                  <a:cubicBezTo>
                    <a:pt x="788" y="1071"/>
                    <a:pt x="1009" y="819"/>
                    <a:pt x="1229" y="819"/>
                  </a:cubicBezTo>
                  <a:close/>
                  <a:moveTo>
                    <a:pt x="8790" y="3277"/>
                  </a:moveTo>
                  <a:cubicBezTo>
                    <a:pt x="9042" y="3277"/>
                    <a:pt x="9200" y="3466"/>
                    <a:pt x="9200" y="3655"/>
                  </a:cubicBezTo>
                  <a:lnTo>
                    <a:pt x="9200" y="5356"/>
                  </a:lnTo>
                  <a:lnTo>
                    <a:pt x="9232" y="5356"/>
                  </a:lnTo>
                  <a:cubicBezTo>
                    <a:pt x="9232" y="5608"/>
                    <a:pt x="9042" y="5765"/>
                    <a:pt x="8822" y="5765"/>
                  </a:cubicBezTo>
                  <a:cubicBezTo>
                    <a:pt x="8633" y="5765"/>
                    <a:pt x="8412" y="5545"/>
                    <a:pt x="8412" y="5356"/>
                  </a:cubicBezTo>
                  <a:lnTo>
                    <a:pt x="8412" y="4694"/>
                  </a:lnTo>
                  <a:lnTo>
                    <a:pt x="6617" y="6459"/>
                  </a:lnTo>
                  <a:cubicBezTo>
                    <a:pt x="6538" y="6537"/>
                    <a:pt x="6435" y="6577"/>
                    <a:pt x="6333" y="6577"/>
                  </a:cubicBezTo>
                  <a:cubicBezTo>
                    <a:pt x="6231" y="6577"/>
                    <a:pt x="6128" y="6537"/>
                    <a:pt x="6050" y="6459"/>
                  </a:cubicBezTo>
                  <a:lnTo>
                    <a:pt x="5482" y="5923"/>
                  </a:lnTo>
                  <a:lnTo>
                    <a:pt x="4096" y="7278"/>
                  </a:lnTo>
                  <a:cubicBezTo>
                    <a:pt x="4033" y="7356"/>
                    <a:pt x="3931" y="7396"/>
                    <a:pt x="3824" y="7396"/>
                  </a:cubicBezTo>
                  <a:cubicBezTo>
                    <a:pt x="3718" y="7396"/>
                    <a:pt x="3608" y="7356"/>
                    <a:pt x="3529" y="7278"/>
                  </a:cubicBezTo>
                  <a:cubicBezTo>
                    <a:pt x="3372" y="7120"/>
                    <a:pt x="3372" y="6868"/>
                    <a:pt x="3529" y="6711"/>
                  </a:cubicBezTo>
                  <a:lnTo>
                    <a:pt x="5167" y="5041"/>
                  </a:lnTo>
                  <a:cubicBezTo>
                    <a:pt x="5246" y="4962"/>
                    <a:pt x="5356" y="4923"/>
                    <a:pt x="5467" y="4923"/>
                  </a:cubicBezTo>
                  <a:cubicBezTo>
                    <a:pt x="5577" y="4923"/>
                    <a:pt x="5687" y="4962"/>
                    <a:pt x="5766" y="5041"/>
                  </a:cubicBezTo>
                  <a:lnTo>
                    <a:pt x="6302" y="5608"/>
                  </a:lnTo>
                  <a:lnTo>
                    <a:pt x="7814" y="4096"/>
                  </a:lnTo>
                  <a:lnTo>
                    <a:pt x="7152" y="4096"/>
                  </a:lnTo>
                  <a:cubicBezTo>
                    <a:pt x="6900" y="4096"/>
                    <a:pt x="6743" y="3907"/>
                    <a:pt x="6743" y="3655"/>
                  </a:cubicBezTo>
                  <a:cubicBezTo>
                    <a:pt x="6743" y="3434"/>
                    <a:pt x="6932" y="3277"/>
                    <a:pt x="7152" y="3277"/>
                  </a:cubicBezTo>
                  <a:close/>
                  <a:moveTo>
                    <a:pt x="6302" y="11058"/>
                  </a:moveTo>
                  <a:cubicBezTo>
                    <a:pt x="6554" y="11058"/>
                    <a:pt x="6743" y="11279"/>
                    <a:pt x="6743" y="11468"/>
                  </a:cubicBezTo>
                  <a:cubicBezTo>
                    <a:pt x="6743" y="11657"/>
                    <a:pt x="6554" y="11846"/>
                    <a:pt x="6302" y="11846"/>
                  </a:cubicBezTo>
                  <a:cubicBezTo>
                    <a:pt x="6081" y="11846"/>
                    <a:pt x="5924" y="11657"/>
                    <a:pt x="5924" y="11468"/>
                  </a:cubicBezTo>
                  <a:cubicBezTo>
                    <a:pt x="5924" y="11279"/>
                    <a:pt x="6113" y="11058"/>
                    <a:pt x="6302" y="11058"/>
                  </a:cubicBezTo>
                  <a:close/>
                  <a:moveTo>
                    <a:pt x="1229" y="0"/>
                  </a:moveTo>
                  <a:cubicBezTo>
                    <a:pt x="568" y="0"/>
                    <a:pt x="1" y="536"/>
                    <a:pt x="1" y="1229"/>
                  </a:cubicBezTo>
                  <a:cubicBezTo>
                    <a:pt x="1" y="1764"/>
                    <a:pt x="379" y="2205"/>
                    <a:pt x="851" y="2394"/>
                  </a:cubicBezTo>
                  <a:lnTo>
                    <a:pt x="851" y="8254"/>
                  </a:lnTo>
                  <a:lnTo>
                    <a:pt x="442" y="8254"/>
                  </a:lnTo>
                  <a:cubicBezTo>
                    <a:pt x="221" y="8254"/>
                    <a:pt x="64" y="8475"/>
                    <a:pt x="64" y="8664"/>
                  </a:cubicBezTo>
                  <a:cubicBezTo>
                    <a:pt x="64" y="8916"/>
                    <a:pt x="253" y="9042"/>
                    <a:pt x="442" y="9042"/>
                  </a:cubicBezTo>
                  <a:lnTo>
                    <a:pt x="5955" y="9042"/>
                  </a:lnTo>
                  <a:lnTo>
                    <a:pt x="5955" y="10239"/>
                  </a:lnTo>
                  <a:cubicBezTo>
                    <a:pt x="5482" y="10397"/>
                    <a:pt x="5136" y="10869"/>
                    <a:pt x="5136" y="11405"/>
                  </a:cubicBezTo>
                  <a:cubicBezTo>
                    <a:pt x="5136" y="12098"/>
                    <a:pt x="5671" y="12633"/>
                    <a:pt x="6365" y="12633"/>
                  </a:cubicBezTo>
                  <a:cubicBezTo>
                    <a:pt x="7026" y="12633"/>
                    <a:pt x="7625" y="12098"/>
                    <a:pt x="7625" y="11405"/>
                  </a:cubicBezTo>
                  <a:cubicBezTo>
                    <a:pt x="7625" y="10869"/>
                    <a:pt x="7247" y="10428"/>
                    <a:pt x="6774" y="10239"/>
                  </a:cubicBezTo>
                  <a:lnTo>
                    <a:pt x="6774" y="9042"/>
                  </a:lnTo>
                  <a:lnTo>
                    <a:pt x="12288" y="9042"/>
                  </a:lnTo>
                  <a:cubicBezTo>
                    <a:pt x="12540" y="9042"/>
                    <a:pt x="12697" y="8853"/>
                    <a:pt x="12697" y="8664"/>
                  </a:cubicBezTo>
                  <a:cubicBezTo>
                    <a:pt x="12666" y="8443"/>
                    <a:pt x="12508" y="8254"/>
                    <a:pt x="12256" y="8254"/>
                  </a:cubicBezTo>
                  <a:lnTo>
                    <a:pt x="11815" y="8254"/>
                  </a:lnTo>
                  <a:lnTo>
                    <a:pt x="11815" y="2394"/>
                  </a:lnTo>
                  <a:cubicBezTo>
                    <a:pt x="12288" y="2237"/>
                    <a:pt x="12666" y="1764"/>
                    <a:pt x="12666" y="1229"/>
                  </a:cubicBezTo>
                  <a:cubicBezTo>
                    <a:pt x="12666" y="567"/>
                    <a:pt x="12098" y="0"/>
                    <a:pt x="114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3"/>
            <p:cNvSpPr txBox="1"/>
            <p:nvPr/>
          </p:nvSpPr>
          <p:spPr>
            <a:xfrm>
              <a:off x="4851969" y="492674"/>
              <a:ext cx="2339163" cy="1169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Large-scale purchasing data with various categories, quantities, and time periods are made by customers during shopping trips.</a:t>
              </a:r>
              <a:endParaRPr b="0" i="0" sz="1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692" name="Google Shape;692;p53"/>
          <p:cNvGrpSpPr/>
          <p:nvPr/>
        </p:nvGrpSpPr>
        <p:grpSpPr>
          <a:xfrm>
            <a:off x="4400251" y="1946080"/>
            <a:ext cx="339253" cy="339253"/>
            <a:chOff x="899850" y="4992125"/>
            <a:chExt cx="481825" cy="481825"/>
          </a:xfrm>
        </p:grpSpPr>
        <p:sp>
          <p:nvSpPr>
            <p:cNvPr id="693" name="Google Shape;693;p53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" name="Google Shape;696;p53"/>
          <p:cNvSpPr txBox="1"/>
          <p:nvPr/>
        </p:nvSpPr>
        <p:spPr>
          <a:xfrm>
            <a:off x="4899159" y="1774493"/>
            <a:ext cx="3408900" cy="954300"/>
          </a:xfrm>
          <a:prstGeom prst="rect">
            <a:avLst/>
          </a:prstGeom>
          <a:solidFill>
            <a:srgbClr val="EEC5D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How to analyze large-scale historical purchasing data to reveal customer preferences and improving marketing activates? </a:t>
            </a:r>
            <a:endParaRPr b="1" i="0" sz="14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697" name="Google Shape;697;p53"/>
          <p:cNvGrpSpPr/>
          <p:nvPr/>
        </p:nvGrpSpPr>
        <p:grpSpPr>
          <a:xfrm>
            <a:off x="2421552" y="2788650"/>
            <a:ext cx="4027294" cy="1869249"/>
            <a:chOff x="680232" y="1188744"/>
            <a:chExt cx="6367264" cy="3335561"/>
          </a:xfrm>
        </p:grpSpPr>
        <p:sp>
          <p:nvSpPr>
            <p:cNvPr id="698" name="Google Shape;698;p53"/>
            <p:cNvSpPr/>
            <p:nvPr/>
          </p:nvSpPr>
          <p:spPr>
            <a:xfrm>
              <a:off x="680232" y="1188744"/>
              <a:ext cx="3064789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Personalized Communication</a:t>
              </a:r>
              <a:endPara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680351" y="2940305"/>
              <a:ext cx="3064789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Cost Saving</a:t>
              </a:r>
              <a:endPara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3871534" y="1188744"/>
              <a:ext cx="3175962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       Targeted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        Advertising</a:t>
              </a:r>
              <a:endPara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3871534" y="2940305"/>
              <a:ext cx="3175962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Product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Recommendation</a:t>
              </a:r>
              <a:endPara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Practical Significance</a:t>
              </a:r>
              <a:endParaRPr b="1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703" name="Google Shape;703;p53"/>
          <p:cNvSpPr/>
          <p:nvPr/>
        </p:nvSpPr>
        <p:spPr>
          <a:xfrm>
            <a:off x="7435867" y="566507"/>
            <a:ext cx="1122194" cy="63689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13" y="25496"/>
                </a:moveTo>
                <a:lnTo>
                  <a:pt x="-226" y="119879"/>
                </a:lnTo>
                <a:lnTo>
                  <a:pt x="-78956" y="158971"/>
                </a:lnTo>
              </a:path>
            </a:pathLst>
          </a:custGeom>
          <a:solidFill>
            <a:srgbClr val="C0E1E8"/>
          </a:solidFill>
          <a:ln cap="flat" cmpd="sng" w="25400">
            <a:solidFill>
              <a:srgbClr val="5BA2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Data Mining</a:t>
            </a:r>
            <a:endParaRPr b="0" i="0" sz="14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4" name="Google Shape;704;p53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705" name="Google Shape;705;p53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706" name="Google Shape;706;p53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707" name="Google Shape;707;p53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708" name="Google Shape;708;p53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1"/>
          <p:cNvSpPr txBox="1"/>
          <p:nvPr>
            <p:ph type="ctrTitle"/>
          </p:nvPr>
        </p:nvSpPr>
        <p:spPr>
          <a:xfrm>
            <a:off x="938925" y="540000"/>
            <a:ext cx="51903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Thanks!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06" name="Google Shape;1306;p71"/>
          <p:cNvSpPr txBox="1"/>
          <p:nvPr>
            <p:ph idx="1" type="subTitle"/>
          </p:nvPr>
        </p:nvSpPr>
        <p:spPr>
          <a:xfrm>
            <a:off x="933975" y="1690200"/>
            <a:ext cx="36528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Do you have any questions?</a:t>
            </a:r>
            <a:br>
              <a:rPr b="1" lang="en">
                <a:latin typeface="Cambria"/>
                <a:ea typeface="Cambria"/>
                <a:cs typeface="Cambria"/>
                <a:sym typeface="Cambria"/>
              </a:rPr>
            </a:b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07" name="Google Shape;1307;p71"/>
          <p:cNvSpPr/>
          <p:nvPr/>
        </p:nvSpPr>
        <p:spPr>
          <a:xfrm>
            <a:off x="6230425" y="433650"/>
            <a:ext cx="2598900" cy="4276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8" name="Google Shape;1308;p71"/>
          <p:cNvGrpSpPr/>
          <p:nvPr/>
        </p:nvGrpSpPr>
        <p:grpSpPr>
          <a:xfrm rot="5400000">
            <a:off x="5403708" y="1279121"/>
            <a:ext cx="4251638" cy="2599083"/>
            <a:chOff x="1764538" y="-933458"/>
            <a:chExt cx="7378754" cy="4395540"/>
          </a:xfrm>
        </p:grpSpPr>
        <p:grpSp>
          <p:nvGrpSpPr>
            <p:cNvPr id="1309" name="Google Shape;1309;p71"/>
            <p:cNvGrpSpPr/>
            <p:nvPr/>
          </p:nvGrpSpPr>
          <p:grpSpPr>
            <a:xfrm>
              <a:off x="1764538" y="-933458"/>
              <a:ext cx="7378754" cy="4395540"/>
              <a:chOff x="1225201" y="-5372108"/>
              <a:chExt cx="7378754" cy="4395540"/>
            </a:xfrm>
          </p:grpSpPr>
          <p:sp>
            <p:nvSpPr>
              <p:cNvPr id="1310" name="Google Shape;1310;p71"/>
              <p:cNvSpPr/>
              <p:nvPr/>
            </p:nvSpPr>
            <p:spPr>
              <a:xfrm>
                <a:off x="1500031" y="-5372108"/>
                <a:ext cx="25" cy="4395540"/>
              </a:xfrm>
              <a:custGeom>
                <a:rect b="b" l="l" r="r" t="t"/>
                <a:pathLst>
                  <a:path extrusionOk="0" fill="none" h="302671" w="1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71"/>
              <p:cNvSpPr/>
              <p:nvPr/>
            </p:nvSpPr>
            <p:spPr>
              <a:xfrm>
                <a:off x="2263332" y="-5372108"/>
                <a:ext cx="25" cy="4395540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71"/>
              <p:cNvSpPr/>
              <p:nvPr/>
            </p:nvSpPr>
            <p:spPr>
              <a:xfrm>
                <a:off x="3031333" y="-5372108"/>
                <a:ext cx="25" cy="4395540"/>
              </a:xfrm>
              <a:custGeom>
                <a:rect b="b" l="l" r="r" t="t"/>
                <a:pathLst>
                  <a:path extrusionOk="0" fill="none" h="302671" w="1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71"/>
              <p:cNvSpPr/>
              <p:nvPr/>
            </p:nvSpPr>
            <p:spPr>
              <a:xfrm>
                <a:off x="3797009" y="-5372108"/>
                <a:ext cx="25" cy="4395540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71"/>
              <p:cNvSpPr/>
              <p:nvPr/>
            </p:nvSpPr>
            <p:spPr>
              <a:xfrm>
                <a:off x="4562660" y="-5372108"/>
                <a:ext cx="25" cy="4395540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71"/>
              <p:cNvSpPr/>
              <p:nvPr/>
            </p:nvSpPr>
            <p:spPr>
              <a:xfrm>
                <a:off x="5328311" y="-5372108"/>
                <a:ext cx="25" cy="4395540"/>
              </a:xfrm>
              <a:custGeom>
                <a:rect b="b" l="l" r="r" t="t"/>
                <a:pathLst>
                  <a:path extrusionOk="0" fill="none" h="302671" w="1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71"/>
              <p:cNvSpPr/>
              <p:nvPr/>
            </p:nvSpPr>
            <p:spPr>
              <a:xfrm>
                <a:off x="6091612" y="-5372108"/>
                <a:ext cx="25" cy="4395540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71"/>
              <p:cNvSpPr/>
              <p:nvPr/>
            </p:nvSpPr>
            <p:spPr>
              <a:xfrm>
                <a:off x="6857263" y="-5372108"/>
                <a:ext cx="25" cy="4395540"/>
              </a:xfrm>
              <a:custGeom>
                <a:rect b="b" l="l" r="r" t="t"/>
                <a:pathLst>
                  <a:path extrusionOk="0" fill="none" h="302671" w="1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71"/>
              <p:cNvSpPr/>
              <p:nvPr/>
            </p:nvSpPr>
            <p:spPr>
              <a:xfrm>
                <a:off x="1225201" y="-4791984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71"/>
              <p:cNvSpPr/>
              <p:nvPr/>
            </p:nvSpPr>
            <p:spPr>
              <a:xfrm>
                <a:off x="1225201" y="-4026336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71"/>
              <p:cNvSpPr/>
              <p:nvPr/>
            </p:nvSpPr>
            <p:spPr>
              <a:xfrm>
                <a:off x="1225201" y="-3260688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71"/>
              <p:cNvSpPr/>
              <p:nvPr/>
            </p:nvSpPr>
            <p:spPr>
              <a:xfrm>
                <a:off x="1225201" y="-2497390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71"/>
              <p:cNvSpPr/>
              <p:nvPr/>
            </p:nvSpPr>
            <p:spPr>
              <a:xfrm>
                <a:off x="1225201" y="-1731741"/>
                <a:ext cx="7378754" cy="25"/>
              </a:xfrm>
              <a:custGeom>
                <a:rect b="b" l="l" r="r" t="t"/>
                <a:pathLst>
                  <a:path extrusionOk="0" fill="none" h="1" w="346909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4175">
                <a:solidFill>
                  <a:srgbClr val="FCEDDE"/>
                </a:solidFill>
                <a:prstDash val="solid"/>
                <a:miter lim="945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3" name="Google Shape;1323;p71"/>
            <p:cNvSpPr/>
            <p:nvPr/>
          </p:nvSpPr>
          <p:spPr>
            <a:xfrm>
              <a:off x="8162251" y="-933458"/>
              <a:ext cx="25" cy="4395540"/>
            </a:xfrm>
            <a:custGeom>
              <a:rect b="b" l="l" r="r" t="t"/>
              <a:pathLst>
                <a:path extrusionOk="0" fill="none" h="302671" w="1">
                  <a:moveTo>
                    <a:pt x="0" y="1"/>
                  </a:moveTo>
                  <a:lnTo>
                    <a:pt x="0" y="302671"/>
                  </a:lnTo>
                </a:path>
              </a:pathLst>
            </a:custGeom>
            <a:noFill/>
            <a:ln cap="flat" cmpd="sng" w="14175">
              <a:solidFill>
                <a:srgbClr val="FCEDDE"/>
              </a:solidFill>
              <a:prstDash val="solid"/>
              <a:miter lim="945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1"/>
            <p:cNvSpPr/>
            <p:nvPr/>
          </p:nvSpPr>
          <p:spPr>
            <a:xfrm>
              <a:off x="8924452" y="-933458"/>
              <a:ext cx="25" cy="4395540"/>
            </a:xfrm>
            <a:custGeom>
              <a:rect b="b" l="l" r="r" t="t"/>
              <a:pathLst>
                <a:path extrusionOk="0" fill="none" h="302671" w="1">
                  <a:moveTo>
                    <a:pt x="0" y="1"/>
                  </a:moveTo>
                  <a:lnTo>
                    <a:pt x="0" y="302671"/>
                  </a:lnTo>
                </a:path>
              </a:pathLst>
            </a:custGeom>
            <a:noFill/>
            <a:ln cap="flat" cmpd="sng" w="14175">
              <a:solidFill>
                <a:srgbClr val="FCEDDE"/>
              </a:solidFill>
              <a:prstDash val="solid"/>
              <a:miter lim="945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71"/>
          <p:cNvGrpSpPr/>
          <p:nvPr/>
        </p:nvGrpSpPr>
        <p:grpSpPr>
          <a:xfrm>
            <a:off x="6458974" y="958113"/>
            <a:ext cx="2271149" cy="3183287"/>
            <a:chOff x="1060274" y="1523363"/>
            <a:chExt cx="2271149" cy="3183287"/>
          </a:xfrm>
        </p:grpSpPr>
        <p:sp>
          <p:nvSpPr>
            <p:cNvPr id="1326" name="Google Shape;1326;p71"/>
            <p:cNvSpPr/>
            <p:nvPr/>
          </p:nvSpPr>
          <p:spPr>
            <a:xfrm>
              <a:off x="1701788" y="4379657"/>
              <a:ext cx="333176" cy="326993"/>
            </a:xfrm>
            <a:custGeom>
              <a:rect b="b" l="l" r="r" t="t"/>
              <a:pathLst>
                <a:path extrusionOk="0" h="16236" w="16543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1"/>
            <p:cNvSpPr/>
            <p:nvPr/>
          </p:nvSpPr>
          <p:spPr>
            <a:xfrm>
              <a:off x="2636312" y="1523363"/>
              <a:ext cx="430271" cy="423121"/>
            </a:xfrm>
            <a:custGeom>
              <a:rect b="b" l="l" r="r" t="t"/>
              <a:pathLst>
                <a:path extrusionOk="0" h="21009" w="21364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1"/>
            <p:cNvSpPr/>
            <p:nvPr/>
          </p:nvSpPr>
          <p:spPr>
            <a:xfrm>
              <a:off x="1312123" y="3124956"/>
              <a:ext cx="245592" cy="239765"/>
            </a:xfrm>
            <a:custGeom>
              <a:rect b="b" l="l" r="r" t="t"/>
              <a:pathLst>
                <a:path extrusionOk="0" h="8188" w="8387">
                  <a:moveTo>
                    <a:pt x="5276" y="1"/>
                  </a:moveTo>
                  <a:cubicBezTo>
                    <a:pt x="5181" y="1"/>
                    <a:pt x="5082" y="46"/>
                    <a:pt x="5028" y="141"/>
                  </a:cubicBezTo>
                  <a:cubicBezTo>
                    <a:pt x="4103" y="2126"/>
                    <a:pt x="3334" y="2848"/>
                    <a:pt x="1653" y="2848"/>
                  </a:cubicBezTo>
                  <a:cubicBezTo>
                    <a:pt x="1272" y="2848"/>
                    <a:pt x="845" y="2811"/>
                    <a:pt x="358" y="2743"/>
                  </a:cubicBezTo>
                  <a:cubicBezTo>
                    <a:pt x="346" y="2742"/>
                    <a:pt x="334" y="2741"/>
                    <a:pt x="323" y="2741"/>
                  </a:cubicBezTo>
                  <a:cubicBezTo>
                    <a:pt x="53" y="2741"/>
                    <a:pt x="0" y="3115"/>
                    <a:pt x="224" y="3243"/>
                  </a:cubicBezTo>
                  <a:cubicBezTo>
                    <a:pt x="2659" y="4377"/>
                    <a:pt x="3193" y="5278"/>
                    <a:pt x="2826" y="7913"/>
                  </a:cubicBezTo>
                  <a:cubicBezTo>
                    <a:pt x="2806" y="8091"/>
                    <a:pt x="2939" y="8187"/>
                    <a:pt x="3078" y="8187"/>
                  </a:cubicBezTo>
                  <a:cubicBezTo>
                    <a:pt x="3174" y="8187"/>
                    <a:pt x="3272" y="8142"/>
                    <a:pt x="3327" y="8047"/>
                  </a:cubicBezTo>
                  <a:cubicBezTo>
                    <a:pt x="4251" y="6061"/>
                    <a:pt x="5021" y="5340"/>
                    <a:pt x="6701" y="5340"/>
                  </a:cubicBezTo>
                  <a:cubicBezTo>
                    <a:pt x="7082" y="5340"/>
                    <a:pt x="7510" y="5377"/>
                    <a:pt x="7997" y="5445"/>
                  </a:cubicBezTo>
                  <a:cubicBezTo>
                    <a:pt x="8008" y="5446"/>
                    <a:pt x="8020" y="5447"/>
                    <a:pt x="8031" y="5447"/>
                  </a:cubicBezTo>
                  <a:cubicBezTo>
                    <a:pt x="8304" y="5447"/>
                    <a:pt x="8386" y="5073"/>
                    <a:pt x="8130" y="4944"/>
                  </a:cubicBezTo>
                  <a:cubicBezTo>
                    <a:pt x="5695" y="3810"/>
                    <a:pt x="5161" y="2910"/>
                    <a:pt x="5528" y="274"/>
                  </a:cubicBezTo>
                  <a:cubicBezTo>
                    <a:pt x="5548" y="97"/>
                    <a:pt x="5415" y="1"/>
                    <a:pt x="5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1"/>
            <p:cNvSpPr/>
            <p:nvPr/>
          </p:nvSpPr>
          <p:spPr>
            <a:xfrm>
              <a:off x="1060274" y="1946483"/>
              <a:ext cx="122752" cy="120322"/>
            </a:xfrm>
            <a:custGeom>
              <a:rect b="b" l="l" r="r" t="t"/>
              <a:pathLst>
                <a:path extrusionOk="0" h="4109" w="4192">
                  <a:moveTo>
                    <a:pt x="2650" y="0"/>
                  </a:moveTo>
                  <a:cubicBezTo>
                    <a:pt x="2605" y="0"/>
                    <a:pt x="2561" y="19"/>
                    <a:pt x="2536" y="56"/>
                  </a:cubicBezTo>
                  <a:cubicBezTo>
                    <a:pt x="2095" y="1048"/>
                    <a:pt x="1700" y="1402"/>
                    <a:pt x="826" y="1402"/>
                  </a:cubicBezTo>
                  <a:cubicBezTo>
                    <a:pt x="641" y="1402"/>
                    <a:pt x="434" y="1387"/>
                    <a:pt x="201" y="1357"/>
                  </a:cubicBezTo>
                  <a:cubicBezTo>
                    <a:pt x="34" y="1357"/>
                    <a:pt x="1" y="1558"/>
                    <a:pt x="134" y="1624"/>
                  </a:cubicBezTo>
                  <a:cubicBezTo>
                    <a:pt x="1335" y="2158"/>
                    <a:pt x="1602" y="2625"/>
                    <a:pt x="1435" y="3959"/>
                  </a:cubicBezTo>
                  <a:cubicBezTo>
                    <a:pt x="1435" y="4056"/>
                    <a:pt x="1503" y="4108"/>
                    <a:pt x="1566" y="4108"/>
                  </a:cubicBezTo>
                  <a:cubicBezTo>
                    <a:pt x="1612" y="4108"/>
                    <a:pt x="1655" y="4082"/>
                    <a:pt x="1669" y="4026"/>
                  </a:cubicBezTo>
                  <a:cubicBezTo>
                    <a:pt x="2109" y="3035"/>
                    <a:pt x="2504" y="2680"/>
                    <a:pt x="3379" y="2680"/>
                  </a:cubicBezTo>
                  <a:cubicBezTo>
                    <a:pt x="3564" y="2680"/>
                    <a:pt x="3770" y="2696"/>
                    <a:pt x="4004" y="2725"/>
                  </a:cubicBezTo>
                  <a:cubicBezTo>
                    <a:pt x="4020" y="2733"/>
                    <a:pt x="4035" y="2737"/>
                    <a:pt x="4050" y="2737"/>
                  </a:cubicBezTo>
                  <a:cubicBezTo>
                    <a:pt x="4151" y="2737"/>
                    <a:pt x="4191" y="2550"/>
                    <a:pt x="4104" y="2492"/>
                  </a:cubicBezTo>
                  <a:cubicBezTo>
                    <a:pt x="2869" y="1924"/>
                    <a:pt x="2636" y="1491"/>
                    <a:pt x="2803" y="157"/>
                  </a:cubicBezTo>
                  <a:cubicBezTo>
                    <a:pt x="2803" y="52"/>
                    <a:pt x="2725" y="0"/>
                    <a:pt x="2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1"/>
            <p:cNvSpPr/>
            <p:nvPr/>
          </p:nvSpPr>
          <p:spPr>
            <a:xfrm rot="-1377309">
              <a:off x="3189887" y="4482803"/>
              <a:ext cx="122864" cy="120697"/>
            </a:xfrm>
            <a:custGeom>
              <a:rect b="b" l="l" r="r" t="t"/>
              <a:pathLst>
                <a:path extrusionOk="0" h="4122" w="4196">
                  <a:moveTo>
                    <a:pt x="2658" y="1"/>
                  </a:moveTo>
                  <a:cubicBezTo>
                    <a:pt x="2610" y="1"/>
                    <a:pt x="2562" y="27"/>
                    <a:pt x="2535" y="81"/>
                  </a:cubicBezTo>
                  <a:cubicBezTo>
                    <a:pt x="2095" y="1072"/>
                    <a:pt x="1700" y="1427"/>
                    <a:pt x="825" y="1427"/>
                  </a:cubicBezTo>
                  <a:cubicBezTo>
                    <a:pt x="640" y="1427"/>
                    <a:pt x="433" y="1411"/>
                    <a:pt x="200" y="1382"/>
                  </a:cubicBezTo>
                  <a:cubicBezTo>
                    <a:pt x="33" y="1382"/>
                    <a:pt x="0" y="1582"/>
                    <a:pt x="134" y="1615"/>
                  </a:cubicBezTo>
                  <a:cubicBezTo>
                    <a:pt x="1334" y="2182"/>
                    <a:pt x="1601" y="2616"/>
                    <a:pt x="1434" y="3950"/>
                  </a:cubicBezTo>
                  <a:cubicBezTo>
                    <a:pt x="1434" y="4056"/>
                    <a:pt x="1515" y="4121"/>
                    <a:pt x="1582" y="4121"/>
                  </a:cubicBezTo>
                  <a:cubicBezTo>
                    <a:pt x="1621" y="4121"/>
                    <a:pt x="1656" y="4099"/>
                    <a:pt x="1668" y="4050"/>
                  </a:cubicBezTo>
                  <a:cubicBezTo>
                    <a:pt x="2108" y="3059"/>
                    <a:pt x="2503" y="2704"/>
                    <a:pt x="3378" y="2704"/>
                  </a:cubicBezTo>
                  <a:cubicBezTo>
                    <a:pt x="3563" y="2704"/>
                    <a:pt x="3770" y="2720"/>
                    <a:pt x="4003" y="2749"/>
                  </a:cubicBezTo>
                  <a:cubicBezTo>
                    <a:pt x="4013" y="2752"/>
                    <a:pt x="4023" y="2753"/>
                    <a:pt x="4032" y="2753"/>
                  </a:cubicBezTo>
                  <a:cubicBezTo>
                    <a:pt x="4146" y="2753"/>
                    <a:pt x="4195" y="2577"/>
                    <a:pt x="4103" y="2516"/>
                  </a:cubicBezTo>
                  <a:cubicBezTo>
                    <a:pt x="2869" y="1949"/>
                    <a:pt x="2635" y="1515"/>
                    <a:pt x="2802" y="181"/>
                  </a:cubicBezTo>
                  <a:cubicBezTo>
                    <a:pt x="2802" y="61"/>
                    <a:pt x="2730" y="1"/>
                    <a:pt x="2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71"/>
          <p:cNvGrpSpPr/>
          <p:nvPr/>
        </p:nvGrpSpPr>
        <p:grpSpPr>
          <a:xfrm>
            <a:off x="3907775" y="2504662"/>
            <a:ext cx="2112660" cy="1320114"/>
            <a:chOff x="7915973" y="4686813"/>
            <a:chExt cx="610066" cy="381205"/>
          </a:xfrm>
        </p:grpSpPr>
        <p:cxnSp>
          <p:nvCxnSpPr>
            <p:cNvPr id="1332" name="Google Shape;1332;p71"/>
            <p:cNvCxnSpPr/>
            <p:nvPr/>
          </p:nvCxnSpPr>
          <p:spPr>
            <a:xfrm>
              <a:off x="7915973" y="4877425"/>
              <a:ext cx="5145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33" name="Google Shape;1333;p71"/>
            <p:cNvGrpSpPr/>
            <p:nvPr/>
          </p:nvGrpSpPr>
          <p:grpSpPr>
            <a:xfrm flipH="1">
              <a:off x="8335406" y="4686813"/>
              <a:ext cx="190633" cy="381205"/>
              <a:chOff x="4289475" y="3514800"/>
              <a:chExt cx="302400" cy="604800"/>
            </a:xfrm>
          </p:grpSpPr>
          <p:sp>
            <p:nvSpPr>
              <p:cNvPr id="1334" name="Google Shape;1334;p71"/>
              <p:cNvSpPr/>
              <p:nvPr/>
            </p:nvSpPr>
            <p:spPr>
              <a:xfrm>
                <a:off x="4289475" y="3817200"/>
                <a:ext cx="302400" cy="302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71"/>
              <p:cNvSpPr/>
              <p:nvPr/>
            </p:nvSpPr>
            <p:spPr>
              <a:xfrm flipH="1" rot="10800000">
                <a:off x="4289475" y="3514800"/>
                <a:ext cx="302400" cy="302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36" name="Google Shape;1336;p71"/>
          <p:cNvSpPr/>
          <p:nvPr/>
        </p:nvSpPr>
        <p:spPr>
          <a:xfrm>
            <a:off x="5119725" y="1752093"/>
            <a:ext cx="455752" cy="456478"/>
          </a:xfrm>
          <a:custGeom>
            <a:rect b="b" l="l" r="r" t="t"/>
            <a:pathLst>
              <a:path extrusionOk="0" h="20749" w="20716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4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Literature  Review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14" name="Google Shape;714;p54"/>
          <p:cNvPicPr preferRelativeResize="0"/>
          <p:nvPr/>
        </p:nvPicPr>
        <p:blipFill rotWithShape="1">
          <a:blip r:embed="rId3">
            <a:alphaModFix/>
          </a:blip>
          <a:srcRect b="16539" l="0" r="0" t="16547"/>
          <a:stretch/>
        </p:blipFill>
        <p:spPr>
          <a:xfrm>
            <a:off x="814831" y="549739"/>
            <a:ext cx="1606720" cy="10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893" y="3131561"/>
            <a:ext cx="1340595" cy="134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4"/>
          <p:cNvPicPr preferRelativeResize="0"/>
          <p:nvPr/>
        </p:nvPicPr>
        <p:blipFill rotWithShape="1">
          <a:blip r:embed="rId5">
            <a:alphaModFix/>
          </a:blip>
          <a:srcRect b="9255" l="0" r="0" t="9256"/>
          <a:stretch/>
        </p:blipFill>
        <p:spPr>
          <a:xfrm>
            <a:off x="7204907" y="1785824"/>
            <a:ext cx="1448285" cy="118016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4"/>
          <p:cNvSpPr txBox="1"/>
          <p:nvPr/>
        </p:nvSpPr>
        <p:spPr>
          <a:xfrm>
            <a:off x="1728206" y="18974"/>
            <a:ext cx="4516644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Previous Research Foundations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8" name="Google Shape;718;p54"/>
          <p:cNvSpPr txBox="1"/>
          <p:nvPr/>
        </p:nvSpPr>
        <p:spPr>
          <a:xfrm>
            <a:off x="768148" y="1861421"/>
            <a:ext cx="643675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◆"/>
            </a:pPr>
            <a:r>
              <a:rPr b="1" i="1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Model-Based Purchase Predictions for Large Assortments</a:t>
            </a:r>
            <a:r>
              <a:rPr b="1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b="1" i="1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Jocobs et(2016)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Contributions: first apply </a:t>
            </a:r>
            <a:r>
              <a:rPr b="0" i="1" lang="en" sz="1400" u="none" cap="none" strike="noStrike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LDA-X topic modeling </a:t>
            </a: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and text analysis framework to purchase historical data, labeling </a:t>
            </a:r>
            <a:r>
              <a:rPr b="0" i="1" lang="en" sz="1400" u="none" cap="none" strike="noStrike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motivations</a:t>
            </a: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as driver of customer behavior.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Limitations: 1) Ignore </a:t>
            </a:r>
            <a:r>
              <a:rPr b="0" i="1" lang="en" sz="1400" u="none" cap="none" strike="noStrike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time</a:t>
            </a: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-specific effects 2)Assume all </a:t>
            </a:r>
            <a:r>
              <a:rPr b="0" i="1" lang="en" sz="1400" u="none" cap="none" strike="noStrike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correlations</a:t>
            </a: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between motivations are negative.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9" name="Google Shape;719;p54"/>
          <p:cNvSpPr txBox="1"/>
          <p:nvPr/>
        </p:nvSpPr>
        <p:spPr>
          <a:xfrm>
            <a:off x="2288488" y="3151536"/>
            <a:ext cx="6436759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◆"/>
            </a:pPr>
            <a:r>
              <a:rPr b="1" i="1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Crumbs of the Cookie: User Profiling in Customer-Base Analysis and Behavioral Targeting, Trusov (2016)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 Contributions: Dividing cookies into </a:t>
            </a:r>
            <a:r>
              <a:rPr b="0" i="0" lang="en" sz="1400" u="none" cap="none" strike="noStrike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small different time periods </a:t>
            </a: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and take </a:t>
            </a:r>
            <a:r>
              <a:rPr b="0" i="0" lang="en" sz="1400" u="none" cap="none" strike="noStrike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correlations</a:t>
            </a: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between topic relevance into consideration.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 Limitations: 1) Only use </a:t>
            </a:r>
            <a:r>
              <a:rPr b="0" i="1" lang="en" sz="1400" u="none" cap="none" strike="noStrike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small size </a:t>
            </a: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of datasets and variables 2) The </a:t>
            </a:r>
            <a:r>
              <a:rPr b="0" i="1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computational algorithms </a:t>
            </a: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are not efficient enough to handle large scale datasets.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20" name="Google Shape;720;p54"/>
          <p:cNvSpPr txBox="1"/>
          <p:nvPr/>
        </p:nvSpPr>
        <p:spPr>
          <a:xfrm>
            <a:off x="2137098" y="535381"/>
            <a:ext cx="643675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◆"/>
            </a:pPr>
            <a:r>
              <a:rPr b="1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Probabilistic topic models, Blei (2012)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Contributions: Research on probabilistic topic models in text analysis use </a:t>
            </a:r>
            <a:r>
              <a:rPr b="0" i="0" lang="en" sz="1400" u="none" cap="none" strike="noStrike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rPr>
              <a:t>Latent Dirichlet Allocation (LDA).</a:t>
            </a:r>
            <a:endParaRPr b="0" i="0" sz="1400" u="none" cap="none" strike="noStrike">
              <a:solidFill>
                <a:srgbClr val="BE366A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图片包含 图示&#10;&#10;描述已自动生成" id="721" name="Google Shape;721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750" y="1696489"/>
            <a:ext cx="8189273" cy="3020336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4"/>
          <p:cNvSpPr txBox="1"/>
          <p:nvPr/>
        </p:nvSpPr>
        <p:spPr>
          <a:xfrm>
            <a:off x="621550" y="4716825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723" name="Google Shape;723;p54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724" name="Google Shape;724;p54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725" name="Google Shape;725;p54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726" name="Google Shape;726;p54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55"/>
          <p:cNvGrpSpPr/>
          <p:nvPr/>
        </p:nvGrpSpPr>
        <p:grpSpPr>
          <a:xfrm>
            <a:off x="5000000" y="2109339"/>
            <a:ext cx="3872475" cy="1412986"/>
            <a:chOff x="5000000" y="1499739"/>
            <a:chExt cx="3872475" cy="1412986"/>
          </a:xfrm>
        </p:grpSpPr>
        <p:cxnSp>
          <p:nvCxnSpPr>
            <p:cNvPr id="732" name="Google Shape;732;p55"/>
            <p:cNvCxnSpPr/>
            <p:nvPr/>
          </p:nvCxnSpPr>
          <p:spPr>
            <a:xfrm flipH="1" rot="10800000">
              <a:off x="6275400" y="2336713"/>
              <a:ext cx="1938300" cy="4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33" name="Google Shape;733;p55"/>
            <p:cNvGrpSpPr/>
            <p:nvPr/>
          </p:nvGrpSpPr>
          <p:grpSpPr>
            <a:xfrm>
              <a:off x="5000000" y="1499739"/>
              <a:ext cx="3872475" cy="1412986"/>
              <a:chOff x="5000000" y="2109339"/>
              <a:chExt cx="3872475" cy="1412986"/>
            </a:xfrm>
          </p:grpSpPr>
          <p:grpSp>
            <p:nvGrpSpPr>
              <p:cNvPr id="734" name="Google Shape;734;p55"/>
              <p:cNvGrpSpPr/>
              <p:nvPr/>
            </p:nvGrpSpPr>
            <p:grpSpPr>
              <a:xfrm>
                <a:off x="6174500" y="2109339"/>
                <a:ext cx="304800" cy="939000"/>
                <a:chOff x="6174500" y="2109339"/>
                <a:chExt cx="304800" cy="939000"/>
              </a:xfrm>
            </p:grpSpPr>
            <p:cxnSp>
              <p:nvCxnSpPr>
                <p:cNvPr id="735" name="Google Shape;735;p55"/>
                <p:cNvCxnSpPr/>
                <p:nvPr/>
              </p:nvCxnSpPr>
              <p:spPr>
                <a:xfrm rot="10800000">
                  <a:off x="6349300" y="2209700"/>
                  <a:ext cx="9600" cy="738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736" name="Google Shape;736;p55"/>
                <p:cNvSpPr txBox="1"/>
                <p:nvPr/>
              </p:nvSpPr>
              <p:spPr>
                <a:xfrm>
                  <a:off x="6174500" y="2109339"/>
                  <a:ext cx="304800" cy="93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700">
                    <a:latin typeface="Montserrat"/>
                    <a:ea typeface="Montserrat"/>
                    <a:cs typeface="Montserrat"/>
                    <a:sym typeface="Montserra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>
                      <a:latin typeface="Montserrat"/>
                      <a:ea typeface="Montserrat"/>
                      <a:cs typeface="Montserrat"/>
                      <a:sym typeface="Montserrat"/>
                    </a:rPr>
                    <a:t>1</a:t>
                  </a:r>
                  <a:endParaRPr b="1" sz="700">
                    <a:latin typeface="Montserrat"/>
                    <a:ea typeface="Montserrat"/>
                    <a:cs typeface="Montserrat"/>
                    <a:sym typeface="Montserra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700">
                    <a:latin typeface="Montserrat"/>
                    <a:ea typeface="Montserrat"/>
                    <a:cs typeface="Montserrat"/>
                    <a:sym typeface="Montserra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700">
                    <a:latin typeface="Montserrat"/>
                    <a:ea typeface="Montserrat"/>
                    <a:cs typeface="Montserrat"/>
                    <a:sym typeface="Montserra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700">
                    <a:latin typeface="Montserrat"/>
                    <a:ea typeface="Montserrat"/>
                    <a:cs typeface="Montserrat"/>
                    <a:sym typeface="Montserra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700">
                    <a:latin typeface="Montserrat"/>
                    <a:ea typeface="Montserrat"/>
                    <a:cs typeface="Montserrat"/>
                    <a:sym typeface="Montserra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700">
                      <a:latin typeface="Montserrat"/>
                      <a:ea typeface="Montserrat"/>
                      <a:cs typeface="Montserrat"/>
                      <a:sym typeface="Montserrat"/>
                    </a:rPr>
                    <a:t>0</a:t>
                  </a:r>
                  <a:endParaRPr b="1" sz="700"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737" name="Google Shape;737;p55"/>
              <p:cNvGrpSpPr/>
              <p:nvPr/>
            </p:nvGrpSpPr>
            <p:grpSpPr>
              <a:xfrm>
                <a:off x="5000000" y="2186888"/>
                <a:ext cx="1231200" cy="1047681"/>
                <a:chOff x="4452350" y="1971163"/>
                <a:chExt cx="1231200" cy="1047681"/>
              </a:xfrm>
            </p:grpSpPr>
            <p:sp>
              <p:nvSpPr>
                <p:cNvPr id="738" name="Google Shape;738;p55"/>
                <p:cNvSpPr/>
                <p:nvPr/>
              </p:nvSpPr>
              <p:spPr>
                <a:xfrm rot="-1731608">
                  <a:off x="4843506" y="2305103"/>
                  <a:ext cx="412080" cy="65498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39" name="Google Shape;739;p55"/>
                <p:cNvGrpSpPr/>
                <p:nvPr/>
              </p:nvGrpSpPr>
              <p:grpSpPr>
                <a:xfrm>
                  <a:off x="4889538" y="2428325"/>
                  <a:ext cx="320025" cy="408550"/>
                  <a:chOff x="6528300" y="1470400"/>
                  <a:chExt cx="320025" cy="408550"/>
                </a:xfrm>
              </p:grpSpPr>
              <p:sp>
                <p:nvSpPr>
                  <p:cNvPr id="740" name="Google Shape;740;p55"/>
                  <p:cNvSpPr/>
                  <p:nvPr/>
                </p:nvSpPr>
                <p:spPr>
                  <a:xfrm>
                    <a:off x="6589200" y="1470400"/>
                    <a:ext cx="60900" cy="60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1" name="Google Shape;741;p55"/>
                  <p:cNvSpPr/>
                  <p:nvPr/>
                </p:nvSpPr>
                <p:spPr>
                  <a:xfrm>
                    <a:off x="6741600" y="1622800"/>
                    <a:ext cx="60900" cy="60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2" name="Google Shape;742;p55"/>
                  <p:cNvSpPr/>
                  <p:nvPr/>
                </p:nvSpPr>
                <p:spPr>
                  <a:xfrm>
                    <a:off x="6787425" y="1818050"/>
                    <a:ext cx="60900" cy="60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3" name="Google Shape;743;p55"/>
                  <p:cNvSpPr/>
                  <p:nvPr/>
                </p:nvSpPr>
                <p:spPr>
                  <a:xfrm>
                    <a:off x="6555850" y="1714300"/>
                    <a:ext cx="60900" cy="60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4" name="Google Shape;744;p55"/>
                  <p:cNvSpPr/>
                  <p:nvPr/>
                </p:nvSpPr>
                <p:spPr>
                  <a:xfrm>
                    <a:off x="6528300" y="1592200"/>
                    <a:ext cx="60900" cy="60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45" name="Google Shape;745;p55"/>
                <p:cNvSpPr txBox="1"/>
                <p:nvPr/>
              </p:nvSpPr>
              <p:spPr>
                <a:xfrm>
                  <a:off x="4452350" y="1971163"/>
                  <a:ext cx="12312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Cambria"/>
                      <a:ea typeface="Cambria"/>
                      <a:cs typeface="Cambria"/>
                      <a:sym typeface="Cambria"/>
                    </a:rPr>
                    <a:t>Motivation </a:t>
                  </a:r>
                  <a:r>
                    <a:rPr i="1" lang="en" sz="1200">
                      <a:latin typeface="Cambria"/>
                      <a:ea typeface="Cambria"/>
                      <a:cs typeface="Cambria"/>
                      <a:sym typeface="Cambria"/>
                    </a:rPr>
                    <a:t>m</a:t>
                  </a:r>
                  <a:endParaRPr i="1" sz="1200">
                    <a:latin typeface="Cambria"/>
                    <a:ea typeface="Cambria"/>
                    <a:cs typeface="Cambria"/>
                    <a:sym typeface="Cambria"/>
                  </a:endParaRPr>
                </a:p>
              </p:txBody>
            </p:sp>
          </p:grpSp>
          <p:sp>
            <p:nvSpPr>
              <p:cNvPr id="746" name="Google Shape;746;p55"/>
              <p:cNvSpPr txBox="1"/>
              <p:nvPr/>
            </p:nvSpPr>
            <p:spPr>
              <a:xfrm>
                <a:off x="6273100" y="2999125"/>
                <a:ext cx="2147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ambria"/>
                    <a:ea typeface="Cambria"/>
                    <a:cs typeface="Cambria"/>
                    <a:sym typeface="Cambria"/>
                  </a:rPr>
                  <a:t>Motivation-product</a:t>
                </a:r>
                <a:endParaRPr sz="1100"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ambria"/>
                    <a:ea typeface="Cambria"/>
                    <a:cs typeface="Cambria"/>
                    <a:sym typeface="Cambria"/>
                  </a:rPr>
                  <a:t>Probability distribution</a:t>
                </a:r>
                <a:endParaRPr sz="11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grpSp>
            <p:nvGrpSpPr>
              <p:cNvPr id="747" name="Google Shape;747;p55"/>
              <p:cNvGrpSpPr/>
              <p:nvPr/>
            </p:nvGrpSpPr>
            <p:grpSpPr>
              <a:xfrm>
                <a:off x="6477000" y="2599536"/>
                <a:ext cx="1440050" cy="369286"/>
                <a:chOff x="6477000" y="2486025"/>
                <a:chExt cx="1440050" cy="559100"/>
              </a:xfrm>
            </p:grpSpPr>
            <p:sp>
              <p:nvSpPr>
                <p:cNvPr id="748" name="Google Shape;748;p55"/>
                <p:cNvSpPr/>
                <p:nvPr/>
              </p:nvSpPr>
              <p:spPr>
                <a:xfrm>
                  <a:off x="6477000" y="2486025"/>
                  <a:ext cx="104700" cy="528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55"/>
                <p:cNvSpPr/>
                <p:nvPr/>
              </p:nvSpPr>
              <p:spPr>
                <a:xfrm>
                  <a:off x="6803050" y="2919205"/>
                  <a:ext cx="104700" cy="954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55"/>
                <p:cNvSpPr/>
                <p:nvPr/>
              </p:nvSpPr>
              <p:spPr>
                <a:xfrm>
                  <a:off x="7129100" y="2762126"/>
                  <a:ext cx="104700" cy="2523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55"/>
                <p:cNvSpPr/>
                <p:nvPr/>
              </p:nvSpPr>
              <p:spPr>
                <a:xfrm>
                  <a:off x="7455150" y="2919289"/>
                  <a:ext cx="104700" cy="954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55"/>
                <p:cNvSpPr/>
                <p:nvPr/>
              </p:nvSpPr>
              <p:spPr>
                <a:xfrm>
                  <a:off x="7812350" y="2919425"/>
                  <a:ext cx="104700" cy="954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55"/>
                <p:cNvSpPr/>
                <p:nvPr/>
              </p:nvSpPr>
              <p:spPr>
                <a:xfrm>
                  <a:off x="6489638" y="2984225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55"/>
                <p:cNvSpPr/>
                <p:nvPr/>
              </p:nvSpPr>
              <p:spPr>
                <a:xfrm>
                  <a:off x="6824938" y="2984225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55"/>
                <p:cNvSpPr/>
                <p:nvPr/>
              </p:nvSpPr>
              <p:spPr>
                <a:xfrm>
                  <a:off x="7150988" y="2984225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55"/>
                <p:cNvSpPr/>
                <p:nvPr/>
              </p:nvSpPr>
              <p:spPr>
                <a:xfrm>
                  <a:off x="7481663" y="2984225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55"/>
                <p:cNvSpPr/>
                <p:nvPr/>
              </p:nvSpPr>
              <p:spPr>
                <a:xfrm>
                  <a:off x="7834238" y="2984225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8" name="Google Shape;758;p55"/>
              <p:cNvSpPr txBox="1"/>
              <p:nvPr/>
            </p:nvSpPr>
            <p:spPr>
              <a:xfrm>
                <a:off x="7994975" y="2992063"/>
                <a:ext cx="8775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latin typeface="Montserrat"/>
                    <a:ea typeface="Montserrat"/>
                    <a:cs typeface="Montserrat"/>
                    <a:sym typeface="Montserrat"/>
                  </a:rPr>
                  <a:t>𝟇</a:t>
                </a:r>
                <a:r>
                  <a:rPr b="1" lang="en" sz="500">
                    <a:latin typeface="Montserrat"/>
                    <a:ea typeface="Montserrat"/>
                    <a:cs typeface="Montserrat"/>
                    <a:sym typeface="Montserrat"/>
                  </a:rPr>
                  <a:t>mj</a:t>
                </a:r>
                <a:endParaRPr b="1" sz="5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759" name="Google Shape;759;p55"/>
          <p:cNvGrpSpPr/>
          <p:nvPr/>
        </p:nvGrpSpPr>
        <p:grpSpPr>
          <a:xfrm>
            <a:off x="5077225" y="3615875"/>
            <a:ext cx="4068300" cy="923425"/>
            <a:chOff x="5077225" y="3615875"/>
            <a:chExt cx="4068300" cy="923425"/>
          </a:xfrm>
        </p:grpSpPr>
        <p:sp>
          <p:nvSpPr>
            <p:cNvPr id="760" name="Google Shape;760;p55"/>
            <p:cNvSpPr txBox="1"/>
            <p:nvPr/>
          </p:nvSpPr>
          <p:spPr>
            <a:xfrm>
              <a:off x="5077225" y="3615875"/>
              <a:ext cx="1502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ambria"/>
                  <a:ea typeface="Cambria"/>
                  <a:cs typeface="Cambria"/>
                  <a:sym typeface="Cambria"/>
                </a:rPr>
                <a:t>Purchase trip </a:t>
              </a:r>
              <a:r>
                <a:rPr b="1" i="1" lang="en" sz="1000">
                  <a:latin typeface="Cambria"/>
                  <a:ea typeface="Cambria"/>
                  <a:cs typeface="Cambria"/>
                  <a:sym typeface="Cambria"/>
                </a:rPr>
                <a:t>b</a:t>
              </a:r>
              <a:endParaRPr b="1" i="1"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5162575" y="3853025"/>
              <a:ext cx="1080600" cy="657000"/>
            </a:xfrm>
            <a:prstGeom prst="round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5226613" y="39214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5379013" y="40738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5531413" y="42262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5"/>
            <p:cNvSpPr/>
            <p:nvPr/>
          </p:nvSpPr>
          <p:spPr>
            <a:xfrm>
              <a:off x="5683813" y="43786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5"/>
            <p:cNvSpPr/>
            <p:nvPr/>
          </p:nvSpPr>
          <p:spPr>
            <a:xfrm>
              <a:off x="5379013" y="39214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5531413" y="40738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5683813" y="42262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5836213" y="43786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5"/>
            <p:cNvSpPr/>
            <p:nvPr/>
          </p:nvSpPr>
          <p:spPr>
            <a:xfrm>
              <a:off x="5531413" y="39214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5683813" y="40738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5836213" y="42262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5988613" y="43786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5683813" y="39214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>
              <a:off x="5836213" y="40738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5"/>
            <p:cNvSpPr/>
            <p:nvPr/>
          </p:nvSpPr>
          <p:spPr>
            <a:xfrm>
              <a:off x="5988613" y="42262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5836213" y="39214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5988613" y="40738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5988613" y="3921400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5195900" y="3895725"/>
              <a:ext cx="597600" cy="2622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5348300" y="4048125"/>
              <a:ext cx="597600" cy="2622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5500700" y="4200525"/>
              <a:ext cx="597600" cy="262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5793500" y="3895725"/>
              <a:ext cx="304800" cy="408600"/>
            </a:xfrm>
            <a:prstGeom prst="rect">
              <a:avLst/>
            </a:prstGeom>
            <a:noFill/>
            <a:ln cap="flat" cmpd="sng" w="952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6424625" y="3936050"/>
              <a:ext cx="597600" cy="164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6424625" y="4124325"/>
              <a:ext cx="597600" cy="6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6424625" y="4222800"/>
              <a:ext cx="597600" cy="1098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6424625" y="4370175"/>
              <a:ext cx="597600" cy="1098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5"/>
            <p:cNvSpPr txBox="1"/>
            <p:nvPr/>
          </p:nvSpPr>
          <p:spPr>
            <a:xfrm>
              <a:off x="6998425" y="4016100"/>
              <a:ext cx="2147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ambria"/>
                  <a:ea typeface="Cambria"/>
                  <a:cs typeface="Cambria"/>
                  <a:sym typeface="Cambria"/>
                </a:rPr>
                <a:t>Purchase-motivation</a:t>
              </a:r>
              <a:endParaRPr sz="11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ambria"/>
                  <a:ea typeface="Cambria"/>
                  <a:cs typeface="Cambria"/>
                  <a:sym typeface="Cambria"/>
                </a:rPr>
                <a:t>Probability distribution</a:t>
              </a:r>
              <a:endParaRPr sz="11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789" name="Google Shape;789;p55"/>
            <p:cNvSpPr txBox="1"/>
            <p:nvPr/>
          </p:nvSpPr>
          <p:spPr>
            <a:xfrm>
              <a:off x="7048200" y="3786538"/>
              <a:ext cx="392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𝜭</a:t>
              </a:r>
              <a:r>
                <a:rPr b="1" lang="en" sz="600">
                  <a:latin typeface="Montserrat"/>
                  <a:ea typeface="Montserrat"/>
                  <a:cs typeface="Montserrat"/>
                  <a:sym typeface="Montserrat"/>
                </a:rPr>
                <a:t>ib</a:t>
              </a:r>
              <a:endParaRPr b="1" sz="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90" name="Google Shape;790;p55"/>
          <p:cNvGrpSpPr/>
          <p:nvPr/>
        </p:nvGrpSpPr>
        <p:grpSpPr>
          <a:xfrm>
            <a:off x="5038250" y="2175942"/>
            <a:ext cx="3653100" cy="1295847"/>
            <a:chOff x="5164588" y="2883187"/>
            <a:chExt cx="3653100" cy="1381500"/>
          </a:xfrm>
        </p:grpSpPr>
        <p:sp>
          <p:nvSpPr>
            <p:cNvPr id="791" name="Google Shape;791;p55"/>
            <p:cNvSpPr/>
            <p:nvPr/>
          </p:nvSpPr>
          <p:spPr>
            <a:xfrm>
              <a:off x="5164588" y="2883187"/>
              <a:ext cx="3653100" cy="1381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The probability that product j is purchased, given that the underlying motivation for this </a:t>
              </a:r>
              <a:r>
                <a:rPr i="1" lang="en" sz="1300">
                  <a:latin typeface="Cambria"/>
                  <a:ea typeface="Cambria"/>
                  <a:cs typeface="Cambria"/>
                  <a:sym typeface="Cambria"/>
                </a:rPr>
                <a:t>purchase decision is motivation m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,</a:t>
              </a:r>
              <a:r>
                <a:rPr lang="en" sz="1100">
                  <a:latin typeface="Cambria"/>
                  <a:ea typeface="Cambria"/>
                  <a:cs typeface="Cambria"/>
                  <a:sym typeface="Cambria"/>
                </a:rPr>
                <a:t> </a:t>
              </a:r>
              <a:endParaRPr sz="11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				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			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		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792" name="Google Shape;792;p55"/>
            <p:cNvPicPr preferRelativeResize="0"/>
            <p:nvPr/>
          </p:nvPicPr>
          <p:blipFill rotWithShape="1">
            <a:blip r:embed="rId3">
              <a:alphaModFix/>
            </a:blip>
            <a:srcRect b="0" l="3674" r="1386" t="0"/>
            <a:stretch/>
          </p:blipFill>
          <p:spPr>
            <a:xfrm>
              <a:off x="5262700" y="3690567"/>
              <a:ext cx="2383800" cy="408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793" name="Google Shape;793;p55"/>
          <p:cNvGrpSpPr/>
          <p:nvPr/>
        </p:nvGrpSpPr>
        <p:grpSpPr>
          <a:xfrm>
            <a:off x="5033500" y="3522325"/>
            <a:ext cx="3742200" cy="1058100"/>
            <a:chOff x="6164450" y="5383813"/>
            <a:chExt cx="3742200" cy="1058100"/>
          </a:xfrm>
        </p:grpSpPr>
        <p:sp>
          <p:nvSpPr>
            <p:cNvPr id="794" name="Google Shape;794;p55"/>
            <p:cNvSpPr/>
            <p:nvPr/>
          </p:nvSpPr>
          <p:spPr>
            <a:xfrm>
              <a:off x="6164450" y="5383813"/>
              <a:ext cx="3742200" cy="105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The selection of these motivations follows the motivation mixture weights for this shopping trip</a:t>
              </a:r>
              <a:endParaRPr sz="11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				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			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		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795" name="Google Shape;795;p55"/>
            <p:cNvPicPr preferRelativeResize="0"/>
            <p:nvPr/>
          </p:nvPicPr>
          <p:blipFill rotWithShape="1">
            <a:blip r:embed="rId4">
              <a:alphaModFix/>
            </a:blip>
            <a:srcRect b="0" l="3772" r="0" t="0"/>
            <a:stretch/>
          </p:blipFill>
          <p:spPr>
            <a:xfrm>
              <a:off x="6254800" y="6011897"/>
              <a:ext cx="1938300" cy="3399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sp>
        <p:nvSpPr>
          <p:cNvPr id="796" name="Google Shape;796;p55"/>
          <p:cNvSpPr/>
          <p:nvPr/>
        </p:nvSpPr>
        <p:spPr>
          <a:xfrm rot="-5665508">
            <a:off x="5956447" y="3583886"/>
            <a:ext cx="898177" cy="2732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5"/>
          <p:cNvSpPr txBox="1"/>
          <p:nvPr>
            <p:ph type="title"/>
          </p:nvPr>
        </p:nvSpPr>
        <p:spPr>
          <a:xfrm>
            <a:off x="727600" y="421325"/>
            <a:ext cx="6347100" cy="7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mbria"/>
                <a:ea typeface="Cambria"/>
                <a:cs typeface="Cambria"/>
                <a:sym typeface="Cambria"/>
              </a:rPr>
              <a:t>Model: enhanced LDA-X implies…</a:t>
            </a:r>
            <a:endParaRPr sz="2700"/>
          </a:p>
        </p:txBody>
      </p:sp>
      <p:sp>
        <p:nvSpPr>
          <p:cNvPr id="798" name="Google Shape;798;p55"/>
          <p:cNvSpPr/>
          <p:nvPr/>
        </p:nvSpPr>
        <p:spPr>
          <a:xfrm>
            <a:off x="8111000" y="659276"/>
            <a:ext cx="462226" cy="462910"/>
          </a:xfrm>
          <a:custGeom>
            <a:rect b="b" l="l" r="r" t="t"/>
            <a:pathLst>
              <a:path extrusionOk="0" h="20749" w="20716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9" name="Google Shape;799;p55"/>
          <p:cNvGrpSpPr/>
          <p:nvPr/>
        </p:nvGrpSpPr>
        <p:grpSpPr>
          <a:xfrm>
            <a:off x="727579" y="1799375"/>
            <a:ext cx="2475853" cy="1481400"/>
            <a:chOff x="1089811" y="549675"/>
            <a:chExt cx="2760764" cy="1481400"/>
          </a:xfrm>
        </p:grpSpPr>
        <p:sp>
          <p:nvSpPr>
            <p:cNvPr id="800" name="Google Shape;800;p55"/>
            <p:cNvSpPr/>
            <p:nvPr/>
          </p:nvSpPr>
          <p:spPr>
            <a:xfrm>
              <a:off x="1148775" y="918975"/>
              <a:ext cx="2701800" cy="1112100"/>
            </a:xfrm>
            <a:prstGeom prst="round1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5"/>
            <p:cNvSpPr txBox="1"/>
            <p:nvPr/>
          </p:nvSpPr>
          <p:spPr>
            <a:xfrm>
              <a:off x="1089811" y="549675"/>
              <a:ext cx="2701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Cambria"/>
                  <a:ea typeface="Cambria"/>
                  <a:cs typeface="Cambria"/>
                  <a:sym typeface="Cambria"/>
                </a:rPr>
                <a:t>Purchase History Data</a:t>
              </a:r>
              <a:endParaRPr b="1" sz="13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802" name="Google Shape;802;p55"/>
            <p:cNvSpPr txBox="1"/>
            <p:nvPr/>
          </p:nvSpPr>
          <p:spPr>
            <a:xfrm>
              <a:off x="1119225" y="988150"/>
              <a:ext cx="264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trip 1: product 1, product 2, …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803" name="Google Shape;803;p55"/>
            <p:cNvSpPr txBox="1"/>
            <p:nvPr/>
          </p:nvSpPr>
          <p:spPr>
            <a:xfrm>
              <a:off x="1119225" y="1290375"/>
              <a:ext cx="264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trip 2: product 3, product 7, …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804" name="Google Shape;804;p55"/>
            <p:cNvSpPr txBox="1"/>
            <p:nvPr/>
          </p:nvSpPr>
          <p:spPr>
            <a:xfrm>
              <a:off x="1119215" y="1452350"/>
              <a:ext cx="2643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……</a:t>
              </a:r>
              <a:br>
                <a:rPr lang="en" sz="1200"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trip B</a:t>
              </a: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i</a:t>
              </a: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: product 10, …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805" name="Google Shape;805;p55"/>
          <p:cNvGrpSpPr/>
          <p:nvPr/>
        </p:nvGrpSpPr>
        <p:grpSpPr>
          <a:xfrm>
            <a:off x="5136375" y="1077425"/>
            <a:ext cx="2681683" cy="1098575"/>
            <a:chOff x="5212575" y="467825"/>
            <a:chExt cx="2681683" cy="1098575"/>
          </a:xfrm>
        </p:grpSpPr>
        <p:sp>
          <p:nvSpPr>
            <p:cNvPr id="806" name="Google Shape;806;p55"/>
            <p:cNvSpPr/>
            <p:nvPr/>
          </p:nvSpPr>
          <p:spPr>
            <a:xfrm>
              <a:off x="7112425" y="1361625"/>
              <a:ext cx="60900" cy="6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7" name="Google Shape;807;p55"/>
            <p:cNvGrpSpPr/>
            <p:nvPr/>
          </p:nvGrpSpPr>
          <p:grpSpPr>
            <a:xfrm>
              <a:off x="5212575" y="467825"/>
              <a:ext cx="2681683" cy="1098575"/>
              <a:chOff x="5146563" y="1015350"/>
              <a:chExt cx="2681683" cy="1098575"/>
            </a:xfrm>
          </p:grpSpPr>
          <p:grpSp>
            <p:nvGrpSpPr>
              <p:cNvPr id="808" name="Google Shape;808;p55"/>
              <p:cNvGrpSpPr/>
              <p:nvPr/>
            </p:nvGrpSpPr>
            <p:grpSpPr>
              <a:xfrm>
                <a:off x="6286800" y="1015350"/>
                <a:ext cx="1502700" cy="924500"/>
                <a:chOff x="6286800" y="1015350"/>
                <a:chExt cx="1502700" cy="924500"/>
              </a:xfrm>
            </p:grpSpPr>
            <p:sp>
              <p:nvSpPr>
                <p:cNvPr id="809" name="Google Shape;809;p55"/>
                <p:cNvSpPr txBox="1"/>
                <p:nvPr/>
              </p:nvSpPr>
              <p:spPr>
                <a:xfrm>
                  <a:off x="6286800" y="1015350"/>
                  <a:ext cx="1502700" cy="384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300">
                      <a:latin typeface="Cambria"/>
                      <a:ea typeface="Cambria"/>
                      <a:cs typeface="Cambria"/>
                      <a:sym typeface="Cambria"/>
                    </a:rPr>
                    <a:t>M motivations</a:t>
                  </a:r>
                  <a:endParaRPr b="1" sz="1300">
                    <a:latin typeface="Cambria"/>
                    <a:ea typeface="Cambria"/>
                    <a:cs typeface="Cambria"/>
                    <a:sym typeface="Cambria"/>
                  </a:endParaRPr>
                </a:p>
              </p:txBody>
            </p:sp>
            <p:sp>
              <p:nvSpPr>
                <p:cNvPr id="810" name="Google Shape;810;p55"/>
                <p:cNvSpPr/>
                <p:nvPr/>
              </p:nvSpPr>
              <p:spPr>
                <a:xfrm>
                  <a:off x="7046400" y="1531300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55"/>
                <p:cNvSpPr/>
                <p:nvPr/>
              </p:nvSpPr>
              <p:spPr>
                <a:xfrm>
                  <a:off x="7141650" y="1714300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55"/>
                <p:cNvSpPr/>
                <p:nvPr/>
              </p:nvSpPr>
              <p:spPr>
                <a:xfrm>
                  <a:off x="7290300" y="1531300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55"/>
                <p:cNvSpPr/>
                <p:nvPr/>
              </p:nvSpPr>
              <p:spPr>
                <a:xfrm>
                  <a:off x="6894000" y="1409500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55"/>
                <p:cNvSpPr/>
                <p:nvPr/>
              </p:nvSpPr>
              <p:spPr>
                <a:xfrm>
                  <a:off x="7428975" y="1775200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15" name="Google Shape;815;p55"/>
                <p:cNvGrpSpPr/>
                <p:nvPr/>
              </p:nvGrpSpPr>
              <p:grpSpPr>
                <a:xfrm>
                  <a:off x="6528300" y="1470400"/>
                  <a:ext cx="320025" cy="408550"/>
                  <a:chOff x="6528300" y="1470400"/>
                  <a:chExt cx="320025" cy="408550"/>
                </a:xfrm>
              </p:grpSpPr>
              <p:sp>
                <p:nvSpPr>
                  <p:cNvPr id="816" name="Google Shape;816;p55"/>
                  <p:cNvSpPr/>
                  <p:nvPr/>
                </p:nvSpPr>
                <p:spPr>
                  <a:xfrm>
                    <a:off x="6589200" y="1470400"/>
                    <a:ext cx="60900" cy="60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7" name="Google Shape;817;p55"/>
                  <p:cNvSpPr/>
                  <p:nvPr/>
                </p:nvSpPr>
                <p:spPr>
                  <a:xfrm>
                    <a:off x="6741600" y="1622800"/>
                    <a:ext cx="60900" cy="60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8" name="Google Shape;818;p55"/>
                  <p:cNvSpPr/>
                  <p:nvPr/>
                </p:nvSpPr>
                <p:spPr>
                  <a:xfrm>
                    <a:off x="6787425" y="1818050"/>
                    <a:ext cx="60900" cy="60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9" name="Google Shape;819;p55"/>
                  <p:cNvSpPr/>
                  <p:nvPr/>
                </p:nvSpPr>
                <p:spPr>
                  <a:xfrm>
                    <a:off x="6555850" y="1714300"/>
                    <a:ext cx="60900" cy="60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0" name="Google Shape;820;p55"/>
                  <p:cNvSpPr/>
                  <p:nvPr/>
                </p:nvSpPr>
                <p:spPr>
                  <a:xfrm>
                    <a:off x="6528300" y="1592200"/>
                    <a:ext cx="60900" cy="60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21" name="Google Shape;821;p55"/>
                <p:cNvSpPr/>
                <p:nvPr/>
              </p:nvSpPr>
              <p:spPr>
                <a:xfrm>
                  <a:off x="6928350" y="1878950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55"/>
                <p:cNvSpPr/>
                <p:nvPr/>
              </p:nvSpPr>
              <p:spPr>
                <a:xfrm>
                  <a:off x="7442700" y="1683700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55"/>
                <p:cNvSpPr/>
                <p:nvPr/>
              </p:nvSpPr>
              <p:spPr>
                <a:xfrm>
                  <a:off x="7595100" y="1836100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24" name="Google Shape;824;p55"/>
              <p:cNvGrpSpPr/>
              <p:nvPr/>
            </p:nvGrpSpPr>
            <p:grpSpPr>
              <a:xfrm>
                <a:off x="5146563" y="1346550"/>
                <a:ext cx="1080663" cy="369300"/>
                <a:chOff x="5265513" y="1346050"/>
                <a:chExt cx="1080663" cy="369300"/>
              </a:xfrm>
            </p:grpSpPr>
            <p:sp>
              <p:nvSpPr>
                <p:cNvPr id="825" name="Google Shape;825;p55"/>
                <p:cNvSpPr/>
                <p:nvPr/>
              </p:nvSpPr>
              <p:spPr>
                <a:xfrm>
                  <a:off x="5265513" y="1500250"/>
                  <a:ext cx="60900" cy="6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55"/>
                <p:cNvSpPr txBox="1"/>
                <p:nvPr/>
              </p:nvSpPr>
              <p:spPr>
                <a:xfrm>
                  <a:off x="5300975" y="1346050"/>
                  <a:ext cx="10452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Cambria"/>
                      <a:ea typeface="Cambria"/>
                      <a:cs typeface="Cambria"/>
                      <a:sym typeface="Cambria"/>
                    </a:rPr>
                    <a:t>: product</a:t>
                  </a:r>
                  <a:endParaRPr sz="1200">
                    <a:latin typeface="Cambria"/>
                    <a:ea typeface="Cambria"/>
                    <a:cs typeface="Cambria"/>
                    <a:sym typeface="Cambria"/>
                  </a:endParaRPr>
                </a:p>
              </p:txBody>
            </p:sp>
          </p:grpSp>
          <p:grpSp>
            <p:nvGrpSpPr>
              <p:cNvPr id="827" name="Google Shape;827;p55"/>
              <p:cNvGrpSpPr/>
              <p:nvPr/>
            </p:nvGrpSpPr>
            <p:grpSpPr>
              <a:xfrm>
                <a:off x="6325446" y="1263781"/>
                <a:ext cx="1502799" cy="850144"/>
                <a:chOff x="6349296" y="1274794"/>
                <a:chExt cx="1502799" cy="850144"/>
              </a:xfrm>
            </p:grpSpPr>
            <p:sp>
              <p:nvSpPr>
                <p:cNvPr id="828" name="Google Shape;828;p55"/>
                <p:cNvSpPr/>
                <p:nvPr/>
              </p:nvSpPr>
              <p:spPr>
                <a:xfrm rot="-1731608">
                  <a:off x="6481806" y="1333553"/>
                  <a:ext cx="412080" cy="65498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55"/>
                <p:cNvSpPr/>
                <p:nvPr/>
              </p:nvSpPr>
              <p:spPr>
                <a:xfrm rot="-2238711">
                  <a:off x="7283559" y="1386739"/>
                  <a:ext cx="412272" cy="654799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55"/>
                <p:cNvSpPr/>
                <p:nvPr/>
              </p:nvSpPr>
              <p:spPr>
                <a:xfrm rot="-2237581">
                  <a:off x="6965880" y="1289526"/>
                  <a:ext cx="178745" cy="599358"/>
                </a:xfrm>
                <a:prstGeom prst="ellipse">
                  <a:avLst/>
                </a:prstGeom>
                <a:noFill/>
                <a:ln cap="flat" cmpd="sng" w="9525">
                  <a:solidFill>
                    <a:srgbClr val="3C78D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55"/>
                <p:cNvSpPr/>
                <p:nvPr/>
              </p:nvSpPr>
              <p:spPr>
                <a:xfrm rot="-4258598">
                  <a:off x="6875039" y="1609683"/>
                  <a:ext cx="249422" cy="599409"/>
                </a:xfrm>
                <a:prstGeom prst="ellipse">
                  <a:avLst/>
                </a:prstGeom>
                <a:noFill/>
                <a:ln cap="flat" cmpd="sng" w="9525">
                  <a:solidFill>
                    <a:srgbClr val="E6913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32" name="Google Shape;832;p55"/>
          <p:cNvSpPr txBox="1"/>
          <p:nvPr/>
        </p:nvSpPr>
        <p:spPr>
          <a:xfrm>
            <a:off x="780317" y="3351038"/>
            <a:ext cx="242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customers: {1, 2, …,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, …, I}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Cambria"/>
                <a:ea typeface="Cambria"/>
                <a:cs typeface="Cambria"/>
                <a:sym typeface="Cambria"/>
              </a:rPr>
              <a:t>J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products: {1, 2, …,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 j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, …,  J}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B</a:t>
            </a:r>
            <a:r>
              <a:rPr b="1" lang="en" sz="800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trips: {1, 2, …,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b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, …, B</a:t>
            </a: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}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833" name="Google Shape;833;p55"/>
          <p:cNvGrpSpPr/>
          <p:nvPr/>
        </p:nvGrpSpPr>
        <p:grpSpPr>
          <a:xfrm>
            <a:off x="3219850" y="1483930"/>
            <a:ext cx="1776000" cy="1083695"/>
            <a:chOff x="3219850" y="1483930"/>
            <a:chExt cx="1776000" cy="1083695"/>
          </a:xfrm>
        </p:grpSpPr>
        <p:cxnSp>
          <p:nvCxnSpPr>
            <p:cNvPr id="834" name="Google Shape;834;p55"/>
            <p:cNvCxnSpPr/>
            <p:nvPr/>
          </p:nvCxnSpPr>
          <p:spPr>
            <a:xfrm flipH="1" rot="10800000">
              <a:off x="3219850" y="1709925"/>
              <a:ext cx="1776000" cy="857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5" name="Google Shape;835;p55"/>
            <p:cNvSpPr txBox="1"/>
            <p:nvPr/>
          </p:nvSpPr>
          <p:spPr>
            <a:xfrm rot="-1604054">
              <a:off x="3891857" y="1699235"/>
              <a:ext cx="1045009" cy="369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Soft cluster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836" name="Google Shape;836;p55"/>
          <p:cNvGrpSpPr/>
          <p:nvPr/>
        </p:nvGrpSpPr>
        <p:grpSpPr>
          <a:xfrm>
            <a:off x="3228000" y="2281521"/>
            <a:ext cx="1736100" cy="554400"/>
            <a:chOff x="3228000" y="2281521"/>
            <a:chExt cx="1736100" cy="554400"/>
          </a:xfrm>
        </p:grpSpPr>
        <p:cxnSp>
          <p:nvCxnSpPr>
            <p:cNvPr id="837" name="Google Shape;837;p55"/>
            <p:cNvCxnSpPr>
              <a:endCxn id="838" idx="3"/>
            </p:cNvCxnSpPr>
            <p:nvPr/>
          </p:nvCxnSpPr>
          <p:spPr>
            <a:xfrm flipH="1" rot="10800000">
              <a:off x="3228000" y="2558571"/>
              <a:ext cx="1736100" cy="1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8" name="Google Shape;838;p55"/>
            <p:cNvSpPr txBox="1"/>
            <p:nvPr/>
          </p:nvSpPr>
          <p:spPr>
            <a:xfrm rot="-945">
              <a:off x="3873300" y="2281671"/>
              <a:ext cx="1090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Purchase probability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839" name="Google Shape;839;p55"/>
          <p:cNvGrpSpPr/>
          <p:nvPr/>
        </p:nvGrpSpPr>
        <p:grpSpPr>
          <a:xfrm>
            <a:off x="3219847" y="2567525"/>
            <a:ext cx="1920300" cy="1457700"/>
            <a:chOff x="3203422" y="2572225"/>
            <a:chExt cx="1920300" cy="1457700"/>
          </a:xfrm>
        </p:grpSpPr>
        <p:cxnSp>
          <p:nvCxnSpPr>
            <p:cNvPr id="840" name="Google Shape;840;p55"/>
            <p:cNvCxnSpPr>
              <a:endCxn id="841" idx="3"/>
            </p:cNvCxnSpPr>
            <p:nvPr/>
          </p:nvCxnSpPr>
          <p:spPr>
            <a:xfrm>
              <a:off x="3203422" y="2572225"/>
              <a:ext cx="1765200" cy="1228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41" name="Google Shape;841;p55"/>
            <p:cNvSpPr txBox="1"/>
            <p:nvPr/>
          </p:nvSpPr>
          <p:spPr>
            <a:xfrm rot="2043469">
              <a:off x="3901960" y="3196730"/>
              <a:ext cx="1166725" cy="5539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Motivation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mbria"/>
                  <a:ea typeface="Cambria"/>
                  <a:cs typeface="Cambria"/>
                  <a:sym typeface="Cambria"/>
                </a:rPr>
                <a:t>relevance</a:t>
              </a:r>
              <a:endParaRPr sz="12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842" name="Google Shape;842;p55"/>
          <p:cNvGrpSpPr/>
          <p:nvPr/>
        </p:nvGrpSpPr>
        <p:grpSpPr>
          <a:xfrm>
            <a:off x="828700" y="1122163"/>
            <a:ext cx="2383800" cy="408600"/>
            <a:chOff x="5180475" y="1200413"/>
            <a:chExt cx="2383800" cy="408600"/>
          </a:xfrm>
        </p:grpSpPr>
        <p:pic>
          <p:nvPicPr>
            <p:cNvPr id="843" name="Google Shape;843;p55"/>
            <p:cNvPicPr preferRelativeResize="0"/>
            <p:nvPr/>
          </p:nvPicPr>
          <p:blipFill rotWithShape="1">
            <a:blip r:embed="rId3">
              <a:alphaModFix/>
            </a:blip>
            <a:srcRect b="0" l="3674" r="1386" t="0"/>
            <a:stretch/>
          </p:blipFill>
          <p:spPr>
            <a:xfrm>
              <a:off x="5180475" y="1200413"/>
              <a:ext cx="2383800" cy="408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844" name="Google Shape;844;p55"/>
            <p:cNvPicPr preferRelativeResize="0"/>
            <p:nvPr/>
          </p:nvPicPr>
          <p:blipFill rotWithShape="1">
            <a:blip r:embed="rId4">
              <a:alphaModFix/>
            </a:blip>
            <a:srcRect b="0" l="54143" r="33271" t="0"/>
            <a:stretch/>
          </p:blipFill>
          <p:spPr>
            <a:xfrm>
              <a:off x="6125975" y="1261325"/>
              <a:ext cx="213900" cy="286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845" name="Google Shape;845;p55"/>
            <p:cNvPicPr preferRelativeResize="0"/>
            <p:nvPr/>
          </p:nvPicPr>
          <p:blipFill rotWithShape="1">
            <a:blip r:embed="rId4">
              <a:alphaModFix/>
            </a:blip>
            <a:srcRect b="0" l="72876" r="1710" t="0"/>
            <a:stretch/>
          </p:blipFill>
          <p:spPr>
            <a:xfrm>
              <a:off x="6339875" y="1261325"/>
              <a:ext cx="432000" cy="286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sp>
        <p:nvSpPr>
          <p:cNvPr id="846" name="Google Shape;846;p55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847" name="Google Shape;847;p55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848" name="Google Shape;848;p55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849" name="Google Shape;849;p55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850" name="Google Shape;850;p55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851" name="Google Shape;851;p55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3</a:t>
            </a: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Methodology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852" name="Google Shape;852;p55"/>
          <p:cNvGrpSpPr/>
          <p:nvPr/>
        </p:nvGrpSpPr>
        <p:grpSpPr>
          <a:xfrm>
            <a:off x="1613525" y="3705050"/>
            <a:ext cx="3350575" cy="866075"/>
            <a:chOff x="1613525" y="3705050"/>
            <a:chExt cx="3350575" cy="866075"/>
          </a:xfrm>
        </p:grpSpPr>
        <p:sp>
          <p:nvSpPr>
            <p:cNvPr id="853" name="Google Shape;853;p55"/>
            <p:cNvSpPr txBox="1"/>
            <p:nvPr/>
          </p:nvSpPr>
          <p:spPr>
            <a:xfrm>
              <a:off x="1613525" y="4170925"/>
              <a:ext cx="270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BE366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Supervised learning</a:t>
              </a:r>
              <a:endParaRPr b="1" i="1">
                <a:solidFill>
                  <a:srgbClr val="BE366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854" name="Google Shape;854;p55"/>
            <p:cNvCxnSpPr/>
            <p:nvPr/>
          </p:nvCxnSpPr>
          <p:spPr>
            <a:xfrm flipH="1" rot="-5400000">
              <a:off x="2586275" y="3850375"/>
              <a:ext cx="412500" cy="228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5" name="Google Shape;855;p55"/>
            <p:cNvSpPr txBox="1"/>
            <p:nvPr/>
          </p:nvSpPr>
          <p:spPr>
            <a:xfrm>
              <a:off x="2759700" y="3705050"/>
              <a:ext cx="2204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BE366A"/>
                  </a:solidFill>
                  <a:latin typeface="Cambria"/>
                  <a:ea typeface="Cambria"/>
                  <a:cs typeface="Cambria"/>
                  <a:sym typeface="Cambria"/>
                </a:rPr>
                <a:t>Label</a:t>
              </a:r>
              <a:r>
                <a:rPr lang="en" sz="1300">
                  <a:solidFill>
                    <a:srgbClr val="BE366A"/>
                  </a:solidFill>
                  <a:latin typeface="Cambria"/>
                  <a:ea typeface="Cambria"/>
                  <a:cs typeface="Cambria"/>
                  <a:sym typeface="Cambria"/>
                </a:rPr>
                <a:t>: product type</a:t>
              </a:r>
              <a:endParaRPr sz="1300">
                <a:solidFill>
                  <a:srgbClr val="BE366A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856" name="Google Shape;856;p55"/>
          <p:cNvGrpSpPr/>
          <p:nvPr/>
        </p:nvGrpSpPr>
        <p:grpSpPr>
          <a:xfrm>
            <a:off x="1082200" y="1126375"/>
            <a:ext cx="1424100" cy="667138"/>
            <a:chOff x="1082200" y="1126375"/>
            <a:chExt cx="1424100" cy="667138"/>
          </a:xfrm>
        </p:grpSpPr>
        <p:sp>
          <p:nvSpPr>
            <p:cNvPr id="857" name="Google Shape;857;p55"/>
            <p:cNvSpPr txBox="1"/>
            <p:nvPr/>
          </p:nvSpPr>
          <p:spPr>
            <a:xfrm>
              <a:off x="1082200" y="1126375"/>
              <a:ext cx="142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Motivations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1613525" y="1459913"/>
              <a:ext cx="148500" cy="3336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6"/>
          <p:cNvSpPr txBox="1"/>
          <p:nvPr>
            <p:ph type="title"/>
          </p:nvPr>
        </p:nvSpPr>
        <p:spPr>
          <a:xfrm>
            <a:off x="727600" y="421325"/>
            <a:ext cx="6347100" cy="7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mbria"/>
                <a:ea typeface="Cambria"/>
                <a:cs typeface="Cambria"/>
                <a:sym typeface="Cambria"/>
              </a:rPr>
              <a:t>Model Purchase Motivation</a:t>
            </a:r>
            <a:endParaRPr sz="2700"/>
          </a:p>
        </p:txBody>
      </p:sp>
      <p:grpSp>
        <p:nvGrpSpPr>
          <p:cNvPr id="864" name="Google Shape;864;p56"/>
          <p:cNvGrpSpPr/>
          <p:nvPr/>
        </p:nvGrpSpPr>
        <p:grpSpPr>
          <a:xfrm>
            <a:off x="4572000" y="1778619"/>
            <a:ext cx="4162525" cy="2488536"/>
            <a:chOff x="4572000" y="1008700"/>
            <a:chExt cx="4162525" cy="2134800"/>
          </a:xfrm>
        </p:grpSpPr>
        <p:sp>
          <p:nvSpPr>
            <p:cNvPr id="865" name="Google Shape;865;p56"/>
            <p:cNvSpPr/>
            <p:nvPr/>
          </p:nvSpPr>
          <p:spPr>
            <a:xfrm>
              <a:off x="4572000" y="1008700"/>
              <a:ext cx="3995700" cy="2134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6" name="Google Shape;866;p56"/>
            <p:cNvGrpSpPr/>
            <p:nvPr/>
          </p:nvGrpSpPr>
          <p:grpSpPr>
            <a:xfrm>
              <a:off x="4610125" y="1247853"/>
              <a:ext cx="4124400" cy="1797609"/>
              <a:chOff x="847750" y="2768053"/>
              <a:chExt cx="4124400" cy="1797609"/>
            </a:xfrm>
          </p:grpSpPr>
          <p:grpSp>
            <p:nvGrpSpPr>
              <p:cNvPr id="867" name="Google Shape;867;p56"/>
              <p:cNvGrpSpPr/>
              <p:nvPr/>
            </p:nvGrpSpPr>
            <p:grpSpPr>
              <a:xfrm>
                <a:off x="1038225" y="2768053"/>
                <a:ext cx="3514725" cy="214586"/>
                <a:chOff x="5012925" y="2052428"/>
                <a:chExt cx="3514725" cy="214586"/>
              </a:xfrm>
            </p:grpSpPr>
            <p:pic>
              <p:nvPicPr>
                <p:cNvPr id="868" name="Google Shape;868;p5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-684" r="0" t="0"/>
                <a:stretch/>
              </p:blipFill>
              <p:spPr>
                <a:xfrm>
                  <a:off x="5365350" y="2052428"/>
                  <a:ext cx="3162300" cy="2145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869" name="Google Shape;869;p5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012925" y="2052514"/>
                  <a:ext cx="435300" cy="2145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  <p:sp>
            <p:nvSpPr>
              <p:cNvPr id="870" name="Google Shape;870;p56"/>
              <p:cNvSpPr txBox="1"/>
              <p:nvPr/>
            </p:nvSpPr>
            <p:spPr>
              <a:xfrm>
                <a:off x="847750" y="2980043"/>
                <a:ext cx="4124400" cy="86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Cambria"/>
                    <a:ea typeface="Cambria"/>
                    <a:cs typeface="Cambria"/>
                    <a:sym typeface="Cambria"/>
                  </a:rPr>
                  <a:t>𝜅</a:t>
                </a:r>
                <a:r>
                  <a:rPr b="1" lang="en" sz="700">
                    <a:latin typeface="Cambria"/>
                    <a:ea typeface="Cambria"/>
                    <a:cs typeface="Cambria"/>
                    <a:sym typeface="Cambria"/>
                  </a:rPr>
                  <a:t>im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: the innate motivation </a:t>
                </a:r>
                <a:r>
                  <a:rPr i="1" lang="en" sz="1300">
                    <a:latin typeface="Cambria"/>
                    <a:ea typeface="Cambria"/>
                    <a:cs typeface="Cambria"/>
                    <a:sym typeface="Cambria"/>
                  </a:rPr>
                  <a:t>m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 for customer </a:t>
                </a:r>
                <a:r>
                  <a:rPr i="1" lang="en" sz="1300">
                    <a:latin typeface="Cambria"/>
                    <a:ea typeface="Cambria"/>
                    <a:cs typeface="Cambria"/>
                    <a:sym typeface="Cambria"/>
                  </a:rPr>
                  <a:t>i.</a:t>
                </a:r>
                <a:endParaRPr i="1" sz="1300"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Cambria"/>
                    <a:ea typeface="Cambria"/>
                    <a:cs typeface="Cambria"/>
                    <a:sym typeface="Cambria"/>
                  </a:rPr>
                  <a:t>				</a:t>
                </a:r>
                <a:endParaRPr sz="1200"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Cambria"/>
                    <a:ea typeface="Cambria"/>
                    <a:cs typeface="Cambria"/>
                    <a:sym typeface="Cambria"/>
                  </a:rPr>
                  <a:t>			</a:t>
                </a:r>
                <a:endParaRPr sz="1200"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Cambria"/>
                    <a:ea typeface="Cambria"/>
                    <a:cs typeface="Cambria"/>
                    <a:sym typeface="Cambria"/>
                  </a:rPr>
                  <a:t>		</a:t>
                </a:r>
                <a:endParaRPr sz="15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871" name="Google Shape;871;p56"/>
              <p:cNvSpPr txBox="1"/>
              <p:nvPr/>
            </p:nvSpPr>
            <p:spPr>
              <a:xfrm>
                <a:off x="1115400" y="3187118"/>
                <a:ext cx="3676500" cy="67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Cambria"/>
                    <a:ea typeface="Cambria"/>
                    <a:cs typeface="Cambria"/>
                    <a:sym typeface="Cambria"/>
                  </a:rPr>
                  <a:t>For </a:t>
                </a:r>
                <a:r>
                  <a:rPr lang="en" sz="1500">
                    <a:latin typeface="Cambria"/>
                    <a:ea typeface="Cambria"/>
                    <a:cs typeface="Cambria"/>
                    <a:sym typeface="Cambria"/>
                  </a:rPr>
                  <a:t>𝜅</a:t>
                </a:r>
                <a:r>
                  <a:rPr b="1" lang="en" sz="600">
                    <a:latin typeface="Cambria"/>
                    <a:ea typeface="Cambria"/>
                    <a:cs typeface="Cambria"/>
                    <a:sym typeface="Cambria"/>
                  </a:rPr>
                  <a:t>i</a:t>
                </a:r>
                <a:r>
                  <a:rPr lang="en" sz="1200">
                    <a:latin typeface="Cambria"/>
                    <a:ea typeface="Cambria"/>
                    <a:cs typeface="Cambria"/>
                    <a:sym typeface="Cambria"/>
                  </a:rPr>
                  <a:t>=[</a:t>
                </a:r>
                <a:r>
                  <a:rPr lang="en" sz="1500">
                    <a:latin typeface="Cambria"/>
                    <a:ea typeface="Cambria"/>
                    <a:cs typeface="Cambria"/>
                    <a:sym typeface="Cambria"/>
                  </a:rPr>
                  <a:t>𝜅</a:t>
                </a:r>
                <a:r>
                  <a:rPr b="1" lang="en" sz="600">
                    <a:latin typeface="Cambria"/>
                    <a:ea typeface="Cambria"/>
                    <a:cs typeface="Cambria"/>
                    <a:sym typeface="Cambria"/>
                  </a:rPr>
                  <a:t>i1, …, </a:t>
                </a:r>
                <a:r>
                  <a:rPr lang="en" sz="1500">
                    <a:latin typeface="Cambria"/>
                    <a:ea typeface="Cambria"/>
                    <a:cs typeface="Cambria"/>
                    <a:sym typeface="Cambria"/>
                  </a:rPr>
                  <a:t>𝜅</a:t>
                </a:r>
                <a:r>
                  <a:rPr b="1" lang="en" sz="600">
                    <a:latin typeface="Cambria"/>
                    <a:ea typeface="Cambria"/>
                    <a:cs typeface="Cambria"/>
                    <a:sym typeface="Cambria"/>
                  </a:rPr>
                  <a:t>iM</a:t>
                </a:r>
                <a:r>
                  <a:rPr lang="en" sz="1200">
                    <a:latin typeface="Cambria"/>
                    <a:ea typeface="Cambria"/>
                    <a:cs typeface="Cambria"/>
                    <a:sym typeface="Cambria"/>
                  </a:rPr>
                  <a:t>] we specify a multivariate Normal distribution with mean </a:t>
                </a:r>
                <a:r>
                  <a:rPr b="1" i="1" lang="en" sz="1200">
                    <a:latin typeface="Cambria"/>
                    <a:ea typeface="Cambria"/>
                    <a:cs typeface="Cambria"/>
                    <a:sym typeface="Cambria"/>
                  </a:rPr>
                  <a:t>μ</a:t>
                </a:r>
                <a:r>
                  <a:rPr b="1" lang="en" sz="1000">
                    <a:latin typeface="Cambria"/>
                    <a:ea typeface="Cambria"/>
                    <a:cs typeface="Cambria"/>
                    <a:sym typeface="Cambria"/>
                  </a:rPr>
                  <a:t>𝜅</a:t>
                </a:r>
                <a:r>
                  <a:rPr lang="en" sz="1200">
                    <a:latin typeface="Cambria"/>
                    <a:ea typeface="Cambria"/>
                    <a:cs typeface="Cambria"/>
                    <a:sym typeface="Cambria"/>
                  </a:rPr>
                  <a:t> and covariance </a:t>
                </a:r>
                <a:r>
                  <a:rPr b="1" i="1" lang="en" sz="1200">
                    <a:latin typeface="Cambria"/>
                    <a:ea typeface="Cambria"/>
                    <a:cs typeface="Cambria"/>
                    <a:sym typeface="Cambria"/>
                  </a:rPr>
                  <a:t>Σ</a:t>
                </a:r>
                <a:r>
                  <a:rPr b="1" lang="en" sz="1000">
                    <a:latin typeface="Cambria"/>
                    <a:ea typeface="Cambria"/>
                    <a:cs typeface="Cambria"/>
                    <a:sym typeface="Cambria"/>
                  </a:rPr>
                  <a:t>𝜅</a:t>
                </a:r>
                <a:r>
                  <a:rPr b="1" lang="en" sz="1200">
                    <a:latin typeface="Cambria"/>
                    <a:ea typeface="Cambria"/>
                    <a:cs typeface="Cambria"/>
                    <a:sym typeface="Cambria"/>
                  </a:rPr>
                  <a:t> (motivation correlation)</a:t>
                </a:r>
                <a:endParaRPr b="1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872" name="Google Shape;872;p56"/>
              <p:cNvSpPr txBox="1"/>
              <p:nvPr/>
            </p:nvSpPr>
            <p:spPr>
              <a:xfrm>
                <a:off x="876325" y="3786562"/>
                <a:ext cx="4029000" cy="77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Cambria"/>
                    <a:ea typeface="Cambria"/>
                    <a:cs typeface="Cambria"/>
                    <a:sym typeface="Cambria"/>
                  </a:rPr>
                  <a:t>𝜶</a:t>
                </a:r>
                <a:r>
                  <a:rPr b="1" lang="en" sz="800">
                    <a:latin typeface="Cambria"/>
                    <a:ea typeface="Cambria"/>
                    <a:cs typeface="Cambria"/>
                    <a:sym typeface="Cambria"/>
                  </a:rPr>
                  <a:t>ib-1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: previous alpha at </a:t>
                </a:r>
                <a:r>
                  <a:rPr b="1" i="1" lang="en" sz="1300">
                    <a:latin typeface="Cambria"/>
                    <a:ea typeface="Cambria"/>
                    <a:cs typeface="Cambria"/>
                    <a:sym typeface="Cambria"/>
                  </a:rPr>
                  <a:t>b-</a:t>
                </a:r>
                <a:r>
                  <a:rPr b="1" lang="en" sz="1300">
                    <a:latin typeface="Cambria"/>
                    <a:ea typeface="Cambria"/>
                    <a:cs typeface="Cambria"/>
                    <a:sym typeface="Cambria"/>
                  </a:rPr>
                  <a:t>1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th shop trip - </a:t>
                </a:r>
                <a:r>
                  <a:rPr b="1" lang="en" sz="1300">
                    <a:latin typeface="Cambria"/>
                    <a:ea typeface="Cambria"/>
                    <a:cs typeface="Cambria"/>
                    <a:sym typeface="Cambria"/>
                  </a:rPr>
                  <a:t>VAR(1)</a:t>
                </a:r>
                <a:endParaRPr b="1" sz="1300"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Cambria"/>
                    <a:ea typeface="Cambria"/>
                    <a:cs typeface="Cambria"/>
                    <a:sym typeface="Cambria"/>
                  </a:rPr>
                  <a:t>𝒙</a:t>
                </a:r>
                <a:r>
                  <a:rPr b="1" lang="en" sz="800">
                    <a:latin typeface="Cambria"/>
                    <a:ea typeface="Cambria"/>
                    <a:cs typeface="Cambria"/>
                    <a:sym typeface="Cambria"/>
                  </a:rPr>
                  <a:t>ib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: explanatory variables specific to </a:t>
                </a:r>
                <a:r>
                  <a:rPr b="1" i="1" lang="en" sz="1300">
                    <a:latin typeface="Cambria"/>
                    <a:ea typeface="Cambria"/>
                    <a:cs typeface="Cambria"/>
                    <a:sym typeface="Cambria"/>
                  </a:rPr>
                  <a:t>b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th shop trip</a:t>
                </a:r>
                <a:endParaRPr sz="1300"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Cambria"/>
                    <a:ea typeface="Cambria"/>
                    <a:cs typeface="Cambria"/>
                    <a:sym typeface="Cambria"/>
                  </a:rPr>
                  <a:t>𝐰</a:t>
                </a:r>
                <a:r>
                  <a:rPr b="1" lang="en" sz="800">
                    <a:latin typeface="Cambria"/>
                    <a:ea typeface="Cambria"/>
                    <a:cs typeface="Cambria"/>
                    <a:sym typeface="Cambria"/>
                  </a:rPr>
                  <a:t>i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: explanatory variables time-invariant</a:t>
                </a:r>
                <a:endParaRPr sz="13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</p:grpSp>
      <p:grpSp>
        <p:nvGrpSpPr>
          <p:cNvPr id="873" name="Google Shape;873;p56"/>
          <p:cNvGrpSpPr/>
          <p:nvPr/>
        </p:nvGrpSpPr>
        <p:grpSpPr>
          <a:xfrm>
            <a:off x="828700" y="1122163"/>
            <a:ext cx="2383800" cy="408600"/>
            <a:chOff x="5180475" y="1200413"/>
            <a:chExt cx="2383800" cy="408600"/>
          </a:xfrm>
        </p:grpSpPr>
        <p:pic>
          <p:nvPicPr>
            <p:cNvPr id="874" name="Google Shape;874;p56"/>
            <p:cNvPicPr preferRelativeResize="0"/>
            <p:nvPr/>
          </p:nvPicPr>
          <p:blipFill rotWithShape="1">
            <a:blip r:embed="rId5">
              <a:alphaModFix/>
            </a:blip>
            <a:srcRect b="0" l="3674" r="1386" t="0"/>
            <a:stretch/>
          </p:blipFill>
          <p:spPr>
            <a:xfrm>
              <a:off x="5180475" y="1200413"/>
              <a:ext cx="2383800" cy="408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875" name="Google Shape;875;p56"/>
            <p:cNvPicPr preferRelativeResize="0"/>
            <p:nvPr/>
          </p:nvPicPr>
          <p:blipFill rotWithShape="1">
            <a:blip r:embed="rId6">
              <a:alphaModFix/>
            </a:blip>
            <a:srcRect b="0" l="54143" r="33271" t="0"/>
            <a:stretch/>
          </p:blipFill>
          <p:spPr>
            <a:xfrm>
              <a:off x="6125975" y="1261325"/>
              <a:ext cx="213900" cy="286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876" name="Google Shape;876;p56"/>
            <p:cNvPicPr preferRelativeResize="0"/>
            <p:nvPr/>
          </p:nvPicPr>
          <p:blipFill rotWithShape="1">
            <a:blip r:embed="rId6">
              <a:alphaModFix/>
            </a:blip>
            <a:srcRect b="0" l="72876" r="1710" t="0"/>
            <a:stretch/>
          </p:blipFill>
          <p:spPr>
            <a:xfrm>
              <a:off x="6339875" y="1261325"/>
              <a:ext cx="432000" cy="286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877" name="Google Shape;877;p56"/>
          <p:cNvGrpSpPr/>
          <p:nvPr/>
        </p:nvGrpSpPr>
        <p:grpSpPr>
          <a:xfrm>
            <a:off x="762700" y="1778600"/>
            <a:ext cx="3466510" cy="2488500"/>
            <a:chOff x="762700" y="1778600"/>
            <a:chExt cx="3466510" cy="2488500"/>
          </a:xfrm>
        </p:grpSpPr>
        <p:sp>
          <p:nvSpPr>
            <p:cNvPr id="878" name="Google Shape;878;p56"/>
            <p:cNvSpPr/>
            <p:nvPr/>
          </p:nvSpPr>
          <p:spPr>
            <a:xfrm>
              <a:off x="762700" y="1778600"/>
              <a:ext cx="3218700" cy="2488500"/>
            </a:xfrm>
            <a:prstGeom prst="roundRect">
              <a:avLst>
                <a:gd fmla="val 16667" name="adj"/>
              </a:avLst>
            </a:pr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9" name="Google Shape;879;p56"/>
            <p:cNvGrpSpPr/>
            <p:nvPr/>
          </p:nvGrpSpPr>
          <p:grpSpPr>
            <a:xfrm>
              <a:off x="862691" y="1951550"/>
              <a:ext cx="3366520" cy="1308600"/>
              <a:chOff x="868662" y="1731200"/>
              <a:chExt cx="3568496" cy="1308600"/>
            </a:xfrm>
          </p:grpSpPr>
          <p:sp>
            <p:nvSpPr>
              <p:cNvPr id="880" name="Google Shape;880;p56"/>
              <p:cNvSpPr txBox="1"/>
              <p:nvPr/>
            </p:nvSpPr>
            <p:spPr>
              <a:xfrm>
                <a:off x="868671" y="1731200"/>
                <a:ext cx="31998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𝜭</a:t>
                </a:r>
                <a:r>
                  <a:rPr b="1" lang="en" sz="800">
                    <a:latin typeface="Cambria"/>
                    <a:ea typeface="Cambria"/>
                    <a:cs typeface="Cambria"/>
                    <a:sym typeface="Cambria"/>
                  </a:rPr>
                  <a:t>ib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 is drawn from </a:t>
                </a:r>
                <a:r>
                  <a:rPr b="1" lang="en" sz="1300">
                    <a:latin typeface="Cambria"/>
                    <a:ea typeface="Cambria"/>
                    <a:cs typeface="Cambria"/>
                    <a:sym typeface="Cambria"/>
                  </a:rPr>
                  <a:t>logistic Normal distribution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 with a parameter vector </a:t>
                </a:r>
                <a:r>
                  <a:rPr lang="en" sz="1600">
                    <a:latin typeface="Cambria"/>
                    <a:ea typeface="Cambria"/>
                    <a:cs typeface="Cambria"/>
                    <a:sym typeface="Cambria"/>
                  </a:rPr>
                  <a:t>𝜶</a:t>
                </a:r>
                <a:r>
                  <a:rPr b="1" lang="en" sz="900">
                    <a:latin typeface="Cambria"/>
                    <a:ea typeface="Cambria"/>
                    <a:cs typeface="Cambria"/>
                    <a:sym typeface="Cambria"/>
                  </a:rPr>
                  <a:t>ib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, which is a linear model.</a:t>
                </a:r>
                <a:endParaRPr sz="15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pic>
            <p:nvPicPr>
              <p:cNvPr id="881" name="Google Shape;881;p56"/>
              <p:cNvPicPr preferRelativeResize="0"/>
              <p:nvPr/>
            </p:nvPicPr>
            <p:blipFill rotWithShape="1">
              <a:blip r:embed="rId7">
                <a:alphaModFix/>
              </a:blip>
              <a:srcRect b="0" l="1826" r="1546" t="0"/>
              <a:stretch/>
            </p:blipFill>
            <p:spPr>
              <a:xfrm>
                <a:off x="868662" y="2576900"/>
                <a:ext cx="2301900" cy="462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882" name="Google Shape;882;p56"/>
              <p:cNvSpPr txBox="1"/>
              <p:nvPr/>
            </p:nvSpPr>
            <p:spPr>
              <a:xfrm>
                <a:off x="3170558" y="2631350"/>
                <a:ext cx="1266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Cambria"/>
                    <a:ea typeface="Cambria"/>
                    <a:cs typeface="Cambria"/>
                    <a:sym typeface="Cambria"/>
                  </a:rPr>
                  <a:t>[0, 1]→prob.</a:t>
                </a:r>
                <a:endParaRPr sz="12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sp>
          <p:nvSpPr>
            <p:cNvPr id="883" name="Google Shape;883;p56"/>
            <p:cNvSpPr txBox="1"/>
            <p:nvPr/>
          </p:nvSpPr>
          <p:spPr>
            <a:xfrm>
              <a:off x="828700" y="3343275"/>
              <a:ext cx="3218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ambria"/>
                  <a:ea typeface="Cambria"/>
                  <a:cs typeface="Cambria"/>
                  <a:sym typeface="Cambria"/>
                </a:rPr>
                <a:t>𝜶</a:t>
              </a:r>
              <a:r>
                <a:rPr b="1" lang="en" sz="900">
                  <a:latin typeface="Cambria"/>
                  <a:ea typeface="Cambria"/>
                  <a:cs typeface="Cambria"/>
                  <a:sym typeface="Cambria"/>
                </a:rPr>
                <a:t>ibm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: a measure of the </a:t>
              </a:r>
              <a:r>
                <a:rPr lang="en" sz="1300" u="sng">
                  <a:latin typeface="Cambria"/>
                  <a:ea typeface="Cambria"/>
                  <a:cs typeface="Cambria"/>
                  <a:sym typeface="Cambria"/>
                </a:rPr>
                <a:t>latent relevance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 of motivation </a:t>
              </a:r>
              <a:r>
                <a:rPr b="1" lang="en" sz="1300">
                  <a:latin typeface="Cambria"/>
                  <a:ea typeface="Cambria"/>
                  <a:cs typeface="Cambria"/>
                  <a:sym typeface="Cambria"/>
                </a:rPr>
                <a:t>m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 in the </a:t>
              </a:r>
              <a:r>
                <a:rPr b="1" i="1" lang="en" sz="1300">
                  <a:latin typeface="Cambria"/>
                  <a:ea typeface="Cambria"/>
                  <a:cs typeface="Cambria"/>
                  <a:sym typeface="Cambria"/>
                </a:rPr>
                <a:t>b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th shopping trip of customer </a:t>
              </a:r>
              <a:r>
                <a:rPr b="1" lang="en" sz="1300">
                  <a:latin typeface="Cambria"/>
                  <a:ea typeface="Cambria"/>
                  <a:cs typeface="Cambria"/>
                  <a:sym typeface="Cambria"/>
                </a:rPr>
                <a:t>i</a:t>
              </a:r>
              <a:r>
                <a:rPr lang="en" sz="1100">
                  <a:latin typeface="Cambria"/>
                  <a:ea typeface="Cambria"/>
                  <a:cs typeface="Cambria"/>
                  <a:sym typeface="Cambria"/>
                </a:rPr>
                <a:t> </a:t>
              </a:r>
              <a:endParaRPr sz="15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cxnSp>
        <p:nvCxnSpPr>
          <p:cNvPr id="884" name="Google Shape;884;p56"/>
          <p:cNvCxnSpPr>
            <a:stCxn id="875" idx="2"/>
          </p:cNvCxnSpPr>
          <p:nvPr/>
        </p:nvCxnSpPr>
        <p:spPr>
          <a:xfrm flipH="1">
            <a:off x="1086150" y="1469875"/>
            <a:ext cx="795000" cy="549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5" name="Google Shape;885;p56"/>
          <p:cNvCxnSpPr/>
          <p:nvPr/>
        </p:nvCxnSpPr>
        <p:spPr>
          <a:xfrm flipH="1" rot="10800000">
            <a:off x="3895725" y="2200425"/>
            <a:ext cx="857400" cy="1428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6" name="Google Shape;886;p56"/>
          <p:cNvSpPr txBox="1"/>
          <p:nvPr/>
        </p:nvSpPr>
        <p:spPr>
          <a:xfrm>
            <a:off x="6457950" y="1160425"/>
            <a:ext cx="2305200" cy="446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𝛀: 𝝓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700"/>
              <a:t>𝝁</a:t>
            </a:r>
            <a:r>
              <a:rPr b="1" lang="en" sz="900"/>
              <a:t>𝜅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/>
              <a:t>𝝨</a:t>
            </a:r>
            <a:r>
              <a:rPr b="1" lang="en" sz="900"/>
              <a:t>𝜅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𝝆</a:t>
            </a: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𝞫</a:t>
            </a: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𝜸</a:t>
            </a: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…</a:t>
            </a: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56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888" name="Google Shape;888;p56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889" name="Google Shape;889;p56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890" name="Google Shape;890;p56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891" name="Google Shape;891;p56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892" name="Google Shape;892;p56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3. Methodology</a:t>
            </a:r>
            <a:endParaRPr b="1" sz="16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893" name="Google Shape;893;p56"/>
          <p:cNvGrpSpPr/>
          <p:nvPr/>
        </p:nvGrpSpPr>
        <p:grpSpPr>
          <a:xfrm>
            <a:off x="3895725" y="1069125"/>
            <a:ext cx="2838450" cy="988275"/>
            <a:chOff x="3895725" y="1069125"/>
            <a:chExt cx="2838450" cy="988275"/>
          </a:xfrm>
        </p:grpSpPr>
        <p:grpSp>
          <p:nvGrpSpPr>
            <p:cNvPr id="894" name="Google Shape;894;p56"/>
            <p:cNvGrpSpPr/>
            <p:nvPr/>
          </p:nvGrpSpPr>
          <p:grpSpPr>
            <a:xfrm>
              <a:off x="3895725" y="1069125"/>
              <a:ext cx="2163562" cy="557460"/>
              <a:chOff x="3895725" y="1069125"/>
              <a:chExt cx="2163562" cy="557460"/>
            </a:xfrm>
          </p:grpSpPr>
          <p:pic>
            <p:nvPicPr>
              <p:cNvPr id="895" name="Google Shape;895;p5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946813" y="1352435"/>
                <a:ext cx="2112475" cy="274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6" name="Google Shape;896;p56"/>
              <p:cNvSpPr txBox="1"/>
              <p:nvPr/>
            </p:nvSpPr>
            <p:spPr>
              <a:xfrm>
                <a:off x="3895725" y="1069125"/>
                <a:ext cx="1075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100">
                    <a:latin typeface="Montserrat"/>
                    <a:ea typeface="Montserrat"/>
                    <a:cs typeface="Montserrat"/>
                    <a:sym typeface="Montserrat"/>
                  </a:rPr>
                  <a:t>b=1</a:t>
                </a:r>
                <a:endParaRPr b="1" i="1" sz="11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897" name="Google Shape;897;p56"/>
            <p:cNvCxnSpPr>
              <a:stCxn id="868" idx="0"/>
              <a:endCxn id="895" idx="2"/>
            </p:cNvCxnSpPr>
            <p:nvPr/>
          </p:nvCxnSpPr>
          <p:spPr>
            <a:xfrm rot="10800000">
              <a:off x="5003175" y="1626600"/>
              <a:ext cx="1731000" cy="4308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98" name="Google Shape;898;p56"/>
          <p:cNvGrpSpPr/>
          <p:nvPr/>
        </p:nvGrpSpPr>
        <p:grpSpPr>
          <a:xfrm>
            <a:off x="3939500" y="1371763"/>
            <a:ext cx="3961800" cy="1675950"/>
            <a:chOff x="3939500" y="1371763"/>
            <a:chExt cx="3961800" cy="1675950"/>
          </a:xfrm>
        </p:grpSpPr>
        <p:grpSp>
          <p:nvGrpSpPr>
            <p:cNvPr id="899" name="Google Shape;899;p56"/>
            <p:cNvGrpSpPr/>
            <p:nvPr/>
          </p:nvGrpSpPr>
          <p:grpSpPr>
            <a:xfrm>
              <a:off x="4853050" y="2066800"/>
              <a:ext cx="3048250" cy="980913"/>
              <a:chOff x="4853050" y="2066800"/>
              <a:chExt cx="3048250" cy="980913"/>
            </a:xfrm>
          </p:grpSpPr>
          <p:grpSp>
            <p:nvGrpSpPr>
              <p:cNvPr id="900" name="Google Shape;900;p56"/>
              <p:cNvGrpSpPr/>
              <p:nvPr/>
            </p:nvGrpSpPr>
            <p:grpSpPr>
              <a:xfrm>
                <a:off x="6238875" y="2066800"/>
                <a:ext cx="1662425" cy="980913"/>
                <a:chOff x="6210300" y="1295275"/>
                <a:chExt cx="1662425" cy="980913"/>
              </a:xfrm>
            </p:grpSpPr>
            <p:grpSp>
              <p:nvGrpSpPr>
                <p:cNvPr id="901" name="Google Shape;901;p56"/>
                <p:cNvGrpSpPr/>
                <p:nvPr/>
              </p:nvGrpSpPr>
              <p:grpSpPr>
                <a:xfrm>
                  <a:off x="6210300" y="1295275"/>
                  <a:ext cx="1550200" cy="235500"/>
                  <a:chOff x="6210300" y="1295275"/>
                  <a:chExt cx="1550200" cy="235500"/>
                </a:xfrm>
              </p:grpSpPr>
              <p:sp>
                <p:nvSpPr>
                  <p:cNvPr id="902" name="Google Shape;902;p56"/>
                  <p:cNvSpPr/>
                  <p:nvPr/>
                </p:nvSpPr>
                <p:spPr>
                  <a:xfrm>
                    <a:off x="6210300" y="1295275"/>
                    <a:ext cx="219000" cy="2355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3" name="Google Shape;903;p56"/>
                  <p:cNvSpPr/>
                  <p:nvPr/>
                </p:nvSpPr>
                <p:spPr>
                  <a:xfrm>
                    <a:off x="6827125" y="1295275"/>
                    <a:ext cx="219000" cy="2355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4" name="Google Shape;904;p56"/>
                  <p:cNvSpPr/>
                  <p:nvPr/>
                </p:nvSpPr>
                <p:spPr>
                  <a:xfrm>
                    <a:off x="7541500" y="1295275"/>
                    <a:ext cx="219000" cy="2355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905" name="Google Shape;905;p56"/>
                <p:cNvSpPr/>
                <p:nvPr/>
              </p:nvSpPr>
              <p:spPr>
                <a:xfrm>
                  <a:off x="6469000" y="2097988"/>
                  <a:ext cx="200100" cy="1782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56"/>
                <p:cNvSpPr/>
                <p:nvPr/>
              </p:nvSpPr>
              <p:spPr>
                <a:xfrm>
                  <a:off x="7672625" y="2097988"/>
                  <a:ext cx="200100" cy="178200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07" name="Google Shape;907;p56"/>
              <p:cNvSpPr/>
              <p:nvPr/>
            </p:nvSpPr>
            <p:spPr>
              <a:xfrm>
                <a:off x="5386500" y="2066800"/>
                <a:ext cx="300000" cy="235500"/>
              </a:xfrm>
              <a:prstGeom prst="rect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56"/>
              <p:cNvSpPr/>
              <p:nvPr/>
            </p:nvSpPr>
            <p:spPr>
              <a:xfrm>
                <a:off x="4853050" y="2066800"/>
                <a:ext cx="347700" cy="235500"/>
              </a:xfrm>
              <a:prstGeom prst="rect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9" name="Google Shape;909;p56"/>
            <p:cNvSpPr/>
            <p:nvPr/>
          </p:nvSpPr>
          <p:spPr>
            <a:xfrm>
              <a:off x="3939500" y="1371763"/>
              <a:ext cx="219000" cy="2355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6"/>
            <p:cNvSpPr/>
            <p:nvPr/>
          </p:nvSpPr>
          <p:spPr>
            <a:xfrm>
              <a:off x="4277250" y="1371763"/>
              <a:ext cx="219000" cy="2355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6"/>
            <p:cNvSpPr/>
            <p:nvPr/>
          </p:nvSpPr>
          <p:spPr>
            <a:xfrm>
              <a:off x="4810650" y="1371763"/>
              <a:ext cx="219000" cy="2355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6"/>
            <p:cNvSpPr/>
            <p:nvPr/>
          </p:nvSpPr>
          <p:spPr>
            <a:xfrm>
              <a:off x="5467625" y="1371763"/>
              <a:ext cx="219000" cy="2355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7"/>
          <p:cNvSpPr txBox="1"/>
          <p:nvPr>
            <p:ph type="title"/>
          </p:nvPr>
        </p:nvSpPr>
        <p:spPr>
          <a:xfrm>
            <a:off x="727600" y="421325"/>
            <a:ext cx="6347100" cy="7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mbria"/>
                <a:ea typeface="Cambria"/>
                <a:cs typeface="Cambria"/>
                <a:sym typeface="Cambria"/>
              </a:rPr>
              <a:t>Variational Inference</a:t>
            </a:r>
            <a:endParaRPr sz="2700"/>
          </a:p>
        </p:txBody>
      </p:sp>
      <p:sp>
        <p:nvSpPr>
          <p:cNvPr id="918" name="Google Shape;918;p57"/>
          <p:cNvSpPr txBox="1"/>
          <p:nvPr/>
        </p:nvSpPr>
        <p:spPr>
          <a:xfrm>
            <a:off x="3202821" y="1183525"/>
            <a:ext cx="7881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P(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𝛀|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57"/>
          <p:cNvSpPr txBox="1"/>
          <p:nvPr/>
        </p:nvSpPr>
        <p:spPr>
          <a:xfrm>
            <a:off x="727600" y="1106575"/>
            <a:ext cx="245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Bayesian statistical inference 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mbria"/>
                <a:ea typeface="Cambria"/>
                <a:cs typeface="Cambria"/>
                <a:sym typeface="Cambria"/>
              </a:rPr>
              <a:t>posterior distribution </a:t>
            </a:r>
            <a:endParaRPr b="1" sz="13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920" name="Google Shape;920;p57"/>
          <p:cNvGrpSpPr/>
          <p:nvPr/>
        </p:nvGrpSpPr>
        <p:grpSpPr>
          <a:xfrm>
            <a:off x="3990866" y="1089325"/>
            <a:ext cx="2514735" cy="623400"/>
            <a:chOff x="3990921" y="1089325"/>
            <a:chExt cx="2545279" cy="623400"/>
          </a:xfrm>
        </p:grpSpPr>
        <p:sp>
          <p:nvSpPr>
            <p:cNvPr id="921" name="Google Shape;921;p57"/>
            <p:cNvSpPr txBox="1"/>
            <p:nvPr/>
          </p:nvSpPr>
          <p:spPr>
            <a:xfrm>
              <a:off x="4084900" y="1089325"/>
              <a:ext cx="24513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ambria"/>
                  <a:ea typeface="Cambria"/>
                  <a:cs typeface="Cambria"/>
                  <a:sym typeface="Cambria"/>
                </a:rPr>
                <a:t>find</a:t>
              </a:r>
              <a:r>
                <a:rPr b="1" i="1" lang="en" sz="1300">
                  <a:latin typeface="Cambria"/>
                  <a:ea typeface="Cambria"/>
                  <a:cs typeface="Cambria"/>
                  <a:sym typeface="Cambria"/>
                </a:rPr>
                <a:t> q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(</a:t>
              </a:r>
              <a:r>
                <a:rPr lang="en">
                  <a:latin typeface="Cambria"/>
                  <a:ea typeface="Cambria"/>
                  <a:cs typeface="Cambria"/>
                  <a:sym typeface="Cambria"/>
                </a:rPr>
                <a:t>𝛀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), </a:t>
              </a:r>
              <a:r>
                <a:rPr lang="en" sz="1100">
                  <a:latin typeface="Cambria"/>
                  <a:ea typeface="Cambria"/>
                  <a:cs typeface="Cambria"/>
                  <a:sym typeface="Cambria"/>
                </a:rPr>
                <a:t>variational distribution, that is the </a:t>
              </a:r>
              <a:r>
                <a:rPr lang="en" sz="1100" u="sng">
                  <a:latin typeface="Cambria"/>
                  <a:ea typeface="Cambria"/>
                  <a:cs typeface="Cambria"/>
                  <a:sym typeface="Cambria"/>
                </a:rPr>
                <a:t>closest</a:t>
              </a:r>
              <a:r>
                <a:rPr lang="en" sz="1100">
                  <a:latin typeface="Cambria"/>
                  <a:ea typeface="Cambria"/>
                  <a:cs typeface="Cambria"/>
                  <a:sym typeface="Cambria"/>
                </a:rPr>
                <a:t> to the posterior</a:t>
              </a:r>
              <a:endParaRPr sz="1100"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922" name="Google Shape;922;p57"/>
            <p:cNvCxnSpPr/>
            <p:nvPr/>
          </p:nvCxnSpPr>
          <p:spPr>
            <a:xfrm rot="10800000">
              <a:off x="3990921" y="1383625"/>
              <a:ext cx="2505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923" name="Google Shape;923;p57"/>
          <p:cNvCxnSpPr>
            <a:stCxn id="918" idx="2"/>
            <a:endCxn id="924" idx="0"/>
          </p:cNvCxnSpPr>
          <p:nvPr/>
        </p:nvCxnSpPr>
        <p:spPr>
          <a:xfrm flipH="1">
            <a:off x="3592371" y="1583725"/>
            <a:ext cx="4500" cy="48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5" name="Google Shape;925;p57"/>
          <p:cNvCxnSpPr>
            <a:stCxn id="924" idx="2"/>
          </p:cNvCxnSpPr>
          <p:nvPr/>
        </p:nvCxnSpPr>
        <p:spPr>
          <a:xfrm>
            <a:off x="3592372" y="2538225"/>
            <a:ext cx="4500" cy="40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26" name="Google Shape;926;p57"/>
          <p:cNvGrpSpPr/>
          <p:nvPr/>
        </p:nvGrpSpPr>
        <p:grpSpPr>
          <a:xfrm>
            <a:off x="899150" y="2943300"/>
            <a:ext cx="7473175" cy="1746850"/>
            <a:chOff x="899150" y="2943300"/>
            <a:chExt cx="7473175" cy="1746850"/>
          </a:xfrm>
        </p:grpSpPr>
        <p:pic>
          <p:nvPicPr>
            <p:cNvPr id="927" name="Google Shape;927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1825" y="2943300"/>
              <a:ext cx="2530108" cy="1746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57"/>
            <p:cNvSpPr txBox="1"/>
            <p:nvPr/>
          </p:nvSpPr>
          <p:spPr>
            <a:xfrm>
              <a:off x="899150" y="3215275"/>
              <a:ext cx="128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latin typeface="Montserrat"/>
                  <a:ea typeface="Montserrat"/>
                  <a:cs typeface="Montserrat"/>
                  <a:sym typeface="Montserrat"/>
                </a:rPr>
                <a:t>Algorithm: </a:t>
              </a:r>
              <a:endParaRPr i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29" name="Google Shape;929;p57"/>
            <p:cNvSpPr txBox="1"/>
            <p:nvPr/>
          </p:nvSpPr>
          <p:spPr>
            <a:xfrm>
              <a:off x="5056425" y="3215275"/>
              <a:ext cx="33159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Cambria"/>
                  <a:ea typeface="Cambria"/>
                  <a:cs typeface="Cambria"/>
                  <a:sym typeface="Cambria"/>
                </a:rPr>
                <a:t>Coordinate Ascent:</a:t>
              </a:r>
              <a:endParaRPr b="1" sz="13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iterates over the </a:t>
              </a:r>
              <a:r>
                <a:rPr lang="en" sz="1300" u="sng">
                  <a:latin typeface="Cambria"/>
                  <a:ea typeface="Cambria"/>
                  <a:cs typeface="Cambria"/>
                  <a:sym typeface="Cambria"/>
                </a:rPr>
                <a:t>subsets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 of parameters</a:t>
              </a:r>
              <a:endParaRPr sz="13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and guarantees to reach at least a </a:t>
              </a:r>
              <a:r>
                <a:rPr lang="en" sz="1300" u="sng">
                  <a:latin typeface="Cambria"/>
                  <a:ea typeface="Cambria"/>
                  <a:cs typeface="Cambria"/>
                  <a:sym typeface="Cambria"/>
                </a:rPr>
                <a:t>local optimum</a:t>
              </a:r>
              <a:r>
                <a:rPr lang="en" sz="1300">
                  <a:latin typeface="Cambria"/>
                  <a:ea typeface="Cambria"/>
                  <a:cs typeface="Cambria"/>
                  <a:sym typeface="Cambria"/>
                </a:rPr>
                <a:t>.</a:t>
              </a:r>
              <a:endParaRPr sz="15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930" name="Google Shape;930;p57"/>
          <p:cNvGrpSpPr/>
          <p:nvPr/>
        </p:nvGrpSpPr>
        <p:grpSpPr>
          <a:xfrm>
            <a:off x="470425" y="1833475"/>
            <a:ext cx="8311685" cy="815700"/>
            <a:chOff x="470425" y="1833475"/>
            <a:chExt cx="8311685" cy="815700"/>
          </a:xfrm>
        </p:grpSpPr>
        <p:grpSp>
          <p:nvGrpSpPr>
            <p:cNvPr id="931" name="Google Shape;931;p57"/>
            <p:cNvGrpSpPr/>
            <p:nvPr/>
          </p:nvGrpSpPr>
          <p:grpSpPr>
            <a:xfrm>
              <a:off x="470425" y="1833475"/>
              <a:ext cx="8311685" cy="815700"/>
              <a:chOff x="470425" y="1833475"/>
              <a:chExt cx="8543206" cy="815700"/>
            </a:xfrm>
          </p:grpSpPr>
          <p:sp>
            <p:nvSpPr>
              <p:cNvPr id="932" name="Google Shape;932;p57"/>
              <p:cNvSpPr txBox="1"/>
              <p:nvPr/>
            </p:nvSpPr>
            <p:spPr>
              <a:xfrm>
                <a:off x="470425" y="1922613"/>
                <a:ext cx="20919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>
                    <a:latin typeface="Montserrat"/>
                    <a:ea typeface="Montserrat"/>
                    <a:cs typeface="Montserrat"/>
                    <a:sym typeface="Montserrat"/>
                  </a:rPr>
                  <a:t>Objective </a:t>
                </a:r>
                <a:endParaRPr b="1" i="1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>
                    <a:latin typeface="Montserrat"/>
                    <a:ea typeface="Montserrat"/>
                    <a:cs typeface="Montserrat"/>
                    <a:sym typeface="Montserrat"/>
                  </a:rPr>
                  <a:t>function:</a:t>
                </a: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endParaRPr sz="10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924" name="Google Shape;924;p5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87433" y="2065738"/>
                <a:ext cx="2383800" cy="4724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3" name="Google Shape;933;p57"/>
              <p:cNvSpPr txBox="1"/>
              <p:nvPr/>
            </p:nvSpPr>
            <p:spPr>
              <a:xfrm>
                <a:off x="5064731" y="1833475"/>
                <a:ext cx="3948900" cy="8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latin typeface="Cambria"/>
                    <a:ea typeface="Cambria"/>
                    <a:cs typeface="Cambria"/>
                    <a:sym typeface="Cambria"/>
                  </a:rPr>
                  <a:t>ELBO: 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E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vidence Lower Bound (</a:t>
                </a:r>
                <a:r>
                  <a:rPr i="1" lang="en" sz="1300">
                    <a:latin typeface="Cambria"/>
                    <a:ea typeface="Cambria"/>
                    <a:cs typeface="Cambria"/>
                    <a:sym typeface="Cambria"/>
                  </a:rPr>
                  <a:t>KL divergence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)</a:t>
                </a:r>
                <a:endParaRPr sz="1300"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maximize variational expectation of joint distribution of </a:t>
                </a:r>
                <a:r>
                  <a:rPr b="1" i="1" lang="en" sz="1300">
                    <a:latin typeface="Cambria"/>
                    <a:ea typeface="Cambria"/>
                    <a:cs typeface="Cambria"/>
                    <a:sym typeface="Cambria"/>
                  </a:rPr>
                  <a:t>y</a:t>
                </a:r>
                <a:r>
                  <a:rPr b="1" i="1" lang="en" sz="1500"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and</a:t>
                </a:r>
                <a:r>
                  <a:rPr b="1" i="1" lang="en" sz="1500">
                    <a:latin typeface="Cambria"/>
                    <a:ea typeface="Cambria"/>
                    <a:cs typeface="Cambria"/>
                    <a:sym typeface="Cambria"/>
                  </a:rPr>
                  <a:t> 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𝛀, while increase entropy of </a:t>
                </a:r>
                <a:r>
                  <a:rPr b="1" i="1" lang="en" sz="1300">
                    <a:latin typeface="Cambria"/>
                    <a:ea typeface="Cambria"/>
                    <a:cs typeface="Cambria"/>
                    <a:sym typeface="Cambria"/>
                  </a:rPr>
                  <a:t>q</a:t>
                </a:r>
                <a:r>
                  <a:rPr lang="en" sz="1300">
                    <a:latin typeface="Cambria"/>
                    <a:ea typeface="Cambria"/>
                    <a:cs typeface="Cambria"/>
                    <a:sym typeface="Cambria"/>
                  </a:rPr>
                  <a:t>.</a:t>
                </a:r>
                <a:endParaRPr sz="11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sp>
          <p:nvSpPr>
            <p:cNvPr id="934" name="Google Shape;934;p57"/>
            <p:cNvSpPr txBox="1"/>
            <p:nvPr/>
          </p:nvSpPr>
          <p:spPr>
            <a:xfrm>
              <a:off x="2009775" y="2110525"/>
              <a:ext cx="71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41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max</a:t>
              </a:r>
              <a:endParaRPr b="1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35" name="Google Shape;935;p57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936" name="Google Shape;936;p57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937" name="Google Shape;937;p57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938" name="Google Shape;938;p57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939" name="Google Shape;939;p57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940" name="Google Shape;940;p57"/>
          <p:cNvSpPr txBox="1"/>
          <p:nvPr/>
        </p:nvSpPr>
        <p:spPr>
          <a:xfrm>
            <a:off x="6457950" y="1160425"/>
            <a:ext cx="2305200" cy="446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𝛀: 𝝓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700"/>
              <a:t>𝝁</a:t>
            </a:r>
            <a:r>
              <a:rPr b="1" lang="en" sz="900"/>
              <a:t>𝜅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/>
              <a:t>𝝨</a:t>
            </a:r>
            <a:r>
              <a:rPr b="1" lang="en" sz="900"/>
              <a:t>𝜅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𝝆</a:t>
            </a: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𝞫</a:t>
            </a: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𝜸</a:t>
            </a: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 …</a:t>
            </a: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41" name="Google Shape;941;p57"/>
          <p:cNvGrpSpPr/>
          <p:nvPr/>
        </p:nvGrpSpPr>
        <p:grpSpPr>
          <a:xfrm>
            <a:off x="860375" y="1711375"/>
            <a:ext cx="7799400" cy="2978700"/>
            <a:chOff x="860375" y="1711375"/>
            <a:chExt cx="7799400" cy="2978700"/>
          </a:xfrm>
        </p:grpSpPr>
        <p:sp>
          <p:nvSpPr>
            <p:cNvPr id="942" name="Google Shape;942;p57"/>
            <p:cNvSpPr/>
            <p:nvPr/>
          </p:nvSpPr>
          <p:spPr>
            <a:xfrm>
              <a:off x="860375" y="1711375"/>
              <a:ext cx="7799400" cy="29787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9596" y="1991033"/>
              <a:ext cx="1234515" cy="400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4" name="Google Shape;944;p57"/>
            <p:cNvGrpSpPr/>
            <p:nvPr/>
          </p:nvGrpSpPr>
          <p:grpSpPr>
            <a:xfrm>
              <a:off x="2496925" y="1936698"/>
              <a:ext cx="3488812" cy="1608056"/>
              <a:chOff x="2496925" y="1936698"/>
              <a:chExt cx="3488812" cy="1608056"/>
            </a:xfrm>
          </p:grpSpPr>
          <p:pic>
            <p:nvPicPr>
              <p:cNvPr id="945" name="Google Shape;945;p5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534437" y="1936698"/>
                <a:ext cx="2451300" cy="160805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46" name="Google Shape;946;p57"/>
              <p:cNvCxnSpPr>
                <a:endCxn id="943" idx="3"/>
              </p:cNvCxnSpPr>
              <p:nvPr/>
            </p:nvCxnSpPr>
            <p:spPr>
              <a:xfrm rot="10800000">
                <a:off x="2784111" y="2191133"/>
                <a:ext cx="750900" cy="6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47" name="Google Shape;947;p57"/>
              <p:cNvSpPr/>
              <p:nvPr/>
            </p:nvSpPr>
            <p:spPr>
              <a:xfrm>
                <a:off x="2496925" y="2065825"/>
                <a:ext cx="287100" cy="2628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8" name="Google Shape;948;p57"/>
            <p:cNvSpPr txBox="1"/>
            <p:nvPr/>
          </p:nvSpPr>
          <p:spPr>
            <a:xfrm>
              <a:off x="1552400" y="3852950"/>
              <a:ext cx="669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latin typeface="Cambria"/>
                  <a:ea typeface="Cambria"/>
                  <a:cs typeface="Cambria"/>
                  <a:sym typeface="Cambria"/>
                </a:rPr>
                <a:t>q*  </a:t>
              </a:r>
              <a:r>
                <a:rPr lang="en">
                  <a:latin typeface="Cambria"/>
                  <a:ea typeface="Cambria"/>
                  <a:cs typeface="Cambria"/>
                  <a:sym typeface="Cambria"/>
                </a:rPr>
                <a:t>under the mean-field assumption: distributions in the </a:t>
              </a:r>
              <a:r>
                <a:rPr b="1" lang="en">
                  <a:latin typeface="Cambria"/>
                  <a:ea typeface="Cambria"/>
                  <a:cs typeface="Cambria"/>
                  <a:sym typeface="Cambria"/>
                </a:rPr>
                <a:t>exponential</a:t>
              </a:r>
              <a:r>
                <a:rPr lang="en">
                  <a:latin typeface="Cambria"/>
                  <a:ea typeface="Cambria"/>
                  <a:cs typeface="Cambria"/>
                  <a:sym typeface="Cambria"/>
                </a:rPr>
                <a:t> family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949" name="Google Shape;949;p57"/>
          <p:cNvSpPr/>
          <p:nvPr/>
        </p:nvSpPr>
        <p:spPr>
          <a:xfrm>
            <a:off x="979725" y="1106575"/>
            <a:ext cx="7783500" cy="358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 sz="1600">
                <a:solidFill>
                  <a:srgbClr val="494949"/>
                </a:solidFill>
                <a:latin typeface="Cambria"/>
                <a:ea typeface="Cambria"/>
                <a:cs typeface="Cambria"/>
                <a:sym typeface="Cambria"/>
              </a:rPr>
              <a:t>inferred motivations: </a:t>
            </a: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𝝓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494949"/>
                </a:solidFill>
                <a:latin typeface="Cambria"/>
                <a:ea typeface="Cambria"/>
                <a:cs typeface="Cambria"/>
                <a:sym typeface="Cambria"/>
              </a:rPr>
              <a:t>effects of explanatory variables: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𝞫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, 𝜸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</a:t>
            </a:r>
            <a:endParaRPr sz="1900"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494949"/>
                </a:solidFill>
                <a:latin typeface="Cambria"/>
                <a:ea typeface="Cambria"/>
                <a:cs typeface="Cambria"/>
                <a:sym typeface="Cambria"/>
              </a:rPr>
              <a:t>motivation relation:</a:t>
            </a:r>
            <a:r>
              <a:rPr lang="en" sz="1200">
                <a:solidFill>
                  <a:srgbClr val="494949"/>
                </a:solidFill>
              </a:rPr>
              <a:t> </a:t>
            </a:r>
            <a:r>
              <a:rPr lang="en" sz="1700"/>
              <a:t>𝝨</a:t>
            </a:r>
            <a:r>
              <a:rPr b="1" lang="en" sz="1200"/>
              <a:t>𝜅</a:t>
            </a:r>
            <a:endParaRPr b="1"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494949"/>
                </a:solidFill>
                <a:latin typeface="Cambria"/>
                <a:ea typeface="Cambria"/>
                <a:cs typeface="Cambria"/>
                <a:sym typeface="Cambria"/>
              </a:rPr>
              <a:t>lagged motivation relevance:</a:t>
            </a:r>
            <a:r>
              <a:rPr lang="en" sz="1200">
                <a:solidFill>
                  <a:srgbClr val="494949"/>
                </a:solidFill>
              </a:rPr>
              <a:t> 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𝝆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</a:t>
            </a:r>
            <a:endParaRPr b="1" sz="1000"/>
          </a:p>
        </p:txBody>
      </p:sp>
      <p:sp>
        <p:nvSpPr>
          <p:cNvPr id="950" name="Google Shape;950;p57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3. Methodology</a:t>
            </a:r>
            <a:endParaRPr b="1" sz="16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8"/>
          <p:cNvSpPr txBox="1"/>
          <p:nvPr>
            <p:ph idx="6" type="title"/>
          </p:nvPr>
        </p:nvSpPr>
        <p:spPr>
          <a:xfrm>
            <a:off x="1024825" y="540000"/>
            <a:ext cx="739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000">
                <a:latin typeface="Cambria"/>
                <a:ea typeface="Cambria"/>
                <a:cs typeface="Cambria"/>
                <a:sym typeface="Cambria"/>
              </a:rPr>
              <a:t>Experiment: </a:t>
            </a:r>
            <a:r>
              <a:rPr b="1" lang="en" sz="3000">
                <a:latin typeface="Cambria"/>
                <a:ea typeface="Cambria"/>
                <a:cs typeface="Cambria"/>
                <a:sym typeface="Cambria"/>
              </a:rPr>
              <a:t>Large-scale Data</a:t>
            </a:r>
            <a:endParaRPr/>
          </a:p>
        </p:txBody>
      </p:sp>
      <p:sp>
        <p:nvSpPr>
          <p:cNvPr id="956" name="Google Shape;956;p58"/>
          <p:cNvSpPr txBox="1"/>
          <p:nvPr>
            <p:ph idx="4" type="title"/>
          </p:nvPr>
        </p:nvSpPr>
        <p:spPr>
          <a:xfrm>
            <a:off x="4840650" y="1224925"/>
            <a:ext cx="34359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</a:t>
            </a:r>
            <a:endParaRPr/>
          </a:p>
        </p:txBody>
      </p:sp>
      <p:sp>
        <p:nvSpPr>
          <p:cNvPr id="957" name="Google Shape;957;p58"/>
          <p:cNvSpPr txBox="1"/>
          <p:nvPr>
            <p:ph idx="5" type="subTitle"/>
          </p:nvPr>
        </p:nvSpPr>
        <p:spPr>
          <a:xfrm>
            <a:off x="1045825" y="1835225"/>
            <a:ext cx="3509400" cy="27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 Fortune 500 Specialty Retailer’s purchase data: 139,622 purchases of</a:t>
            </a:r>
            <a:r>
              <a:rPr lang="en" sz="1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 sz="12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Time: </a:t>
            </a:r>
            <a:r>
              <a:rPr lang="en"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47,568</a:t>
            </a:r>
            <a:r>
              <a:rPr b="1" lang="en"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shopping trips from Mar 5, 2012 to Mar 4, 2014.</a:t>
            </a:r>
            <a:r>
              <a:rPr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br>
              <a:rPr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⇒ </a:t>
            </a:r>
            <a:r>
              <a:rPr lang="en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𝒙</a:t>
            </a:r>
            <a:r>
              <a:rPr b="1" lang="en" sz="1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ib </a:t>
            </a:r>
            <a:r>
              <a:rPr lang="en" sz="1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(</a:t>
            </a:r>
            <a:r>
              <a:rPr lang="en" sz="1100" u="sng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specific to </a:t>
            </a:r>
            <a:r>
              <a:rPr b="1" lang="en" sz="1100" u="sng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</a:t>
            </a:r>
            <a:r>
              <a:rPr lang="en" sz="1100" u="sng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 shop trip</a:t>
            </a:r>
            <a:r>
              <a:rPr lang="en" sz="1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br>
              <a:rPr lang="en" sz="1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Customer:</a:t>
            </a: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2,259 people with age, gender, household size. </a:t>
            </a:r>
            <a:br>
              <a:rPr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⇒</a:t>
            </a:r>
            <a:r>
              <a:rPr lang="en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𝐰</a:t>
            </a:r>
            <a:r>
              <a:rPr b="1" lang="en" sz="1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 </a:t>
            </a:r>
            <a:r>
              <a:rPr lang="e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(</a:t>
            </a:r>
            <a:r>
              <a:rPr lang="en" sz="1100" u="sng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time-invariant</a:t>
            </a:r>
            <a:r>
              <a:rPr lang="e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br>
              <a:rPr lang="en" sz="1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7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Products: </a:t>
            </a:r>
            <a:r>
              <a:rPr lang="en"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4,266 distinct of </a:t>
            </a:r>
            <a:br>
              <a:rPr lang="en"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" sz="1200">
                <a:solidFill>
                  <a:srgbClr val="B45F06"/>
                </a:solidFill>
                <a:latin typeface="Cambria"/>
                <a:ea typeface="Cambria"/>
                <a:cs typeface="Cambria"/>
                <a:sym typeface="Cambria"/>
              </a:rPr>
              <a:t>[Group, Class, Subclass, Description</a:t>
            </a:r>
            <a:r>
              <a:rPr b="1" lang="en" sz="1200">
                <a:solidFill>
                  <a:srgbClr val="B45F06"/>
                </a:solidFill>
                <a:latin typeface="Cambria"/>
                <a:ea typeface="Cambria"/>
                <a:cs typeface="Cambria"/>
                <a:sym typeface="Cambria"/>
              </a:rPr>
              <a:t>]</a:t>
            </a:r>
            <a:endParaRPr b="1" sz="1200">
              <a:solidFill>
                <a:srgbClr val="B45F0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58" name="Google Shape;958;p58"/>
          <p:cNvSpPr/>
          <p:nvPr/>
        </p:nvSpPr>
        <p:spPr>
          <a:xfrm flipH="1">
            <a:off x="8187141" y="589146"/>
            <a:ext cx="473723" cy="474426"/>
          </a:xfrm>
          <a:custGeom>
            <a:rect b="b" l="l" r="r" t="t"/>
            <a:pathLst>
              <a:path extrusionOk="0" h="20749" w="20716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8"/>
          <p:cNvSpPr txBox="1"/>
          <p:nvPr>
            <p:ph type="title"/>
          </p:nvPr>
        </p:nvSpPr>
        <p:spPr>
          <a:xfrm>
            <a:off x="1045825" y="1224025"/>
            <a:ext cx="3393900" cy="457200"/>
          </a:xfrm>
          <a:prstGeom prst="rect">
            <a:avLst/>
          </a:prstGeom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960" name="Google Shape;960;p58"/>
          <p:cNvSpPr txBox="1"/>
          <p:nvPr>
            <p:ph idx="5" type="subTitle"/>
          </p:nvPr>
        </p:nvSpPr>
        <p:spPr>
          <a:xfrm>
            <a:off x="4840650" y="1681225"/>
            <a:ext cx="3583500" cy="20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Merge</a:t>
            </a: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infrequent products</a:t>
            </a:r>
            <a:endParaRPr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(e.g. record </a:t>
            </a:r>
            <a:r>
              <a:rPr b="1" lang="en" sz="1300">
                <a:solidFill>
                  <a:srgbClr val="B45F06"/>
                </a:solidFill>
                <a:latin typeface="Cambria"/>
                <a:ea typeface="Cambria"/>
                <a:cs typeface="Cambria"/>
                <a:sym typeface="Cambria"/>
              </a:rPr>
              <a:t>[Group, Class, Subclass]</a:t>
            </a: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 as the same products</a:t>
            </a:r>
            <a:r>
              <a:rPr lang="en" sz="13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3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Split</a:t>
            </a: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data set into two parts:</a:t>
            </a:r>
            <a:b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in-sample; out-of-sample</a:t>
            </a:r>
            <a:b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Identify</a:t>
            </a: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motivation labels from products taxonomy: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61" name="Google Shape;961;p58"/>
          <p:cNvPicPr preferRelativeResize="0"/>
          <p:nvPr/>
        </p:nvPicPr>
        <p:blipFill rotWithShape="1">
          <a:blip r:embed="rId3">
            <a:alphaModFix/>
          </a:blip>
          <a:srcRect b="35207" l="0" r="0" t="0"/>
          <a:stretch/>
        </p:blipFill>
        <p:spPr>
          <a:xfrm>
            <a:off x="5368950" y="3672913"/>
            <a:ext cx="2669876" cy="1003762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58"/>
          <p:cNvSpPr txBox="1"/>
          <p:nvPr/>
        </p:nvSpPr>
        <p:spPr>
          <a:xfrm>
            <a:off x="621550" y="4716825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963" name="Google Shape;963;p58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964" name="Google Shape;964;p58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965" name="Google Shape;965;p58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966" name="Google Shape;966;p58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grpSp>
        <p:nvGrpSpPr>
          <p:cNvPr id="967" name="Google Shape;967;p58"/>
          <p:cNvGrpSpPr/>
          <p:nvPr/>
        </p:nvGrpSpPr>
        <p:grpSpPr>
          <a:xfrm>
            <a:off x="4667904" y="1139722"/>
            <a:ext cx="3777558" cy="3536735"/>
            <a:chOff x="4752975" y="1114434"/>
            <a:chExt cx="3771900" cy="3498600"/>
          </a:xfrm>
        </p:grpSpPr>
        <p:sp>
          <p:nvSpPr>
            <p:cNvPr id="968" name="Google Shape;968;p58"/>
            <p:cNvSpPr/>
            <p:nvPr/>
          </p:nvSpPr>
          <p:spPr>
            <a:xfrm>
              <a:off x="4752975" y="1114434"/>
              <a:ext cx="3771900" cy="3498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9" name="Google Shape;969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6000" y="2283425"/>
              <a:ext cx="1232391" cy="11102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0" name="Google Shape;970;p58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3. Methodology</a:t>
            </a:r>
            <a:endParaRPr b="1" sz="16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971" name="Google Shape;971;p58"/>
          <p:cNvGrpSpPr/>
          <p:nvPr/>
        </p:nvGrpSpPr>
        <p:grpSpPr>
          <a:xfrm>
            <a:off x="4223075" y="1436812"/>
            <a:ext cx="3765374" cy="2774726"/>
            <a:chOff x="4223075" y="1436812"/>
            <a:chExt cx="3765374" cy="2774726"/>
          </a:xfrm>
        </p:grpSpPr>
        <p:pic>
          <p:nvPicPr>
            <p:cNvPr id="972" name="Google Shape;972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76350" y="1436812"/>
              <a:ext cx="2712099" cy="27747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73" name="Google Shape;973;p58"/>
            <p:cNvCxnSpPr/>
            <p:nvPr/>
          </p:nvCxnSpPr>
          <p:spPr>
            <a:xfrm flipH="1" rot="10800000">
              <a:off x="4223075" y="2382275"/>
              <a:ext cx="1034700" cy="469200"/>
            </a:xfrm>
            <a:prstGeom prst="straightConnector1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74" name="Google Shape;974;p58"/>
          <p:cNvGrpSpPr/>
          <p:nvPr/>
        </p:nvGrpSpPr>
        <p:grpSpPr>
          <a:xfrm>
            <a:off x="4334250" y="1721500"/>
            <a:ext cx="3631088" cy="2205347"/>
            <a:chOff x="4334250" y="1721500"/>
            <a:chExt cx="3631088" cy="2205347"/>
          </a:xfrm>
        </p:grpSpPr>
        <p:pic>
          <p:nvPicPr>
            <p:cNvPr id="975" name="Google Shape;975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99462" y="1721500"/>
              <a:ext cx="2665875" cy="22053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76" name="Google Shape;976;p58"/>
            <p:cNvCxnSpPr/>
            <p:nvPr/>
          </p:nvCxnSpPr>
          <p:spPr>
            <a:xfrm flipH="1" rot="10800000">
              <a:off x="4334250" y="3352800"/>
              <a:ext cx="1034700" cy="469200"/>
            </a:xfrm>
            <a:prstGeom prst="straightConnector1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59"/>
          <p:cNvGrpSpPr/>
          <p:nvPr/>
        </p:nvGrpSpPr>
        <p:grpSpPr>
          <a:xfrm>
            <a:off x="791950" y="1321138"/>
            <a:ext cx="7940801" cy="1652775"/>
            <a:chOff x="791950" y="1321138"/>
            <a:chExt cx="7940801" cy="1652775"/>
          </a:xfrm>
        </p:grpSpPr>
        <p:pic>
          <p:nvPicPr>
            <p:cNvPr id="982" name="Google Shape;982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0" y="1321138"/>
              <a:ext cx="4160751" cy="165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3" name="Google Shape;983;p59"/>
            <p:cNvSpPr txBox="1"/>
            <p:nvPr/>
          </p:nvSpPr>
          <p:spPr>
            <a:xfrm>
              <a:off x="791950" y="2490172"/>
              <a:ext cx="3944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>
                <a:solidFill>
                  <a:srgbClr val="231F2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984" name="Google Shape;984;p59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985" name="Google Shape;985;p59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986" name="Google Shape;986;p59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987" name="Google Shape;987;p59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988" name="Google Shape;988;p59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989" name="Google Shape;989;p59"/>
          <p:cNvSpPr txBox="1"/>
          <p:nvPr/>
        </p:nvSpPr>
        <p:spPr>
          <a:xfrm>
            <a:off x="1166300" y="713200"/>
            <a:ext cx="73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0" name="Google Shape;99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3091950"/>
            <a:ext cx="4160756" cy="15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9"/>
          <p:cNvSpPr txBox="1"/>
          <p:nvPr/>
        </p:nvSpPr>
        <p:spPr>
          <a:xfrm>
            <a:off x="1585950" y="71975"/>
            <a:ext cx="334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4.1 Purchase Motivations -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𝝓</a:t>
            </a:r>
            <a:r>
              <a:rPr b="1" lang="en" sz="800">
                <a:latin typeface="Cambria"/>
                <a:ea typeface="Cambria"/>
                <a:cs typeface="Cambria"/>
                <a:sym typeface="Cambria"/>
              </a:rPr>
              <a:t>m</a:t>
            </a:r>
            <a:endParaRPr b="1" sz="9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2" name="Google Shape;992;p59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Result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993" name="Google Shape;993;p59"/>
          <p:cNvGrpSpPr/>
          <p:nvPr/>
        </p:nvGrpSpPr>
        <p:grpSpPr>
          <a:xfrm>
            <a:off x="7309000" y="1665462"/>
            <a:ext cx="1245600" cy="1069963"/>
            <a:chOff x="7309000" y="1665462"/>
            <a:chExt cx="1245600" cy="1069963"/>
          </a:xfrm>
        </p:grpSpPr>
        <p:sp>
          <p:nvSpPr>
            <p:cNvPr id="994" name="Google Shape;994;p59"/>
            <p:cNvSpPr txBox="1"/>
            <p:nvPr/>
          </p:nvSpPr>
          <p:spPr>
            <a:xfrm>
              <a:off x="7309000" y="1665462"/>
              <a:ext cx="124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mbria"/>
                  <a:ea typeface="Cambria"/>
                  <a:cs typeface="Cambria"/>
                  <a:sym typeface="Cambria"/>
                </a:rPr>
                <a:t>set M=100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995" name="Google Shape;995;p59"/>
            <p:cNvCxnSpPr/>
            <p:nvPr/>
          </p:nvCxnSpPr>
          <p:spPr>
            <a:xfrm>
              <a:off x="8061400" y="1981525"/>
              <a:ext cx="493200" cy="753900"/>
            </a:xfrm>
            <a:prstGeom prst="straightConnector1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96" name="Google Shape;996;p59"/>
          <p:cNvGrpSpPr/>
          <p:nvPr/>
        </p:nvGrpSpPr>
        <p:grpSpPr>
          <a:xfrm>
            <a:off x="1086525" y="2636838"/>
            <a:ext cx="3959575" cy="1918113"/>
            <a:chOff x="1086525" y="2636838"/>
            <a:chExt cx="3959575" cy="1918113"/>
          </a:xfrm>
        </p:grpSpPr>
        <p:sp>
          <p:nvSpPr>
            <p:cNvPr id="997" name="Google Shape;997;p59"/>
            <p:cNvSpPr/>
            <p:nvPr/>
          </p:nvSpPr>
          <p:spPr>
            <a:xfrm>
              <a:off x="4830400" y="2686950"/>
              <a:ext cx="215700" cy="227100"/>
            </a:xfrm>
            <a:prstGeom prst="ellipse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9"/>
            <p:cNvSpPr/>
            <p:nvPr/>
          </p:nvSpPr>
          <p:spPr>
            <a:xfrm>
              <a:off x="4830400" y="4327850"/>
              <a:ext cx="215700" cy="227100"/>
            </a:xfrm>
            <a:prstGeom prst="ellipse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9"/>
            <p:cNvSpPr txBox="1"/>
            <p:nvPr/>
          </p:nvSpPr>
          <p:spPr>
            <a:xfrm>
              <a:off x="1086525" y="2636838"/>
              <a:ext cx="2950500" cy="615600"/>
            </a:xfrm>
            <a:prstGeom prst="rect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mbria"/>
                  <a:ea typeface="Cambria"/>
                  <a:cs typeface="Cambria"/>
                  <a:sym typeface="Cambria"/>
                </a:rPr>
                <a:t>Special case (m = 1):  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Cambria"/>
                  <a:ea typeface="Cambria"/>
                  <a:cs typeface="Cambria"/>
                  <a:sym typeface="Cambria"/>
                </a:rPr>
                <a:t>largest</a:t>
              </a:r>
              <a:r>
                <a:rPr lang="en">
                  <a:latin typeface="Cambria"/>
                  <a:ea typeface="Cambria"/>
                  <a:cs typeface="Cambria"/>
                  <a:sym typeface="Cambria"/>
                </a:rPr>
                <a:t> but </a:t>
              </a:r>
              <a:r>
                <a:rPr lang="en" u="sng">
                  <a:latin typeface="Cambria"/>
                  <a:ea typeface="Cambria"/>
                  <a:cs typeface="Cambria"/>
                  <a:sym typeface="Cambria"/>
                </a:rPr>
                <a:t>least sparse</a:t>
              </a:r>
              <a:r>
                <a:rPr lang="en">
                  <a:latin typeface="Cambria"/>
                  <a:ea typeface="Cambria"/>
                  <a:cs typeface="Cambria"/>
                  <a:sym typeface="Cambria"/>
                </a:rPr>
                <a:t> motivation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1000" name="Google Shape;1000;p59"/>
          <p:cNvGrpSpPr/>
          <p:nvPr/>
        </p:nvGrpSpPr>
        <p:grpSpPr>
          <a:xfrm>
            <a:off x="1086527" y="1227575"/>
            <a:ext cx="3814123" cy="919656"/>
            <a:chOff x="936953" y="2834883"/>
            <a:chExt cx="3003010" cy="303557"/>
          </a:xfrm>
        </p:grpSpPr>
        <p:sp>
          <p:nvSpPr>
            <p:cNvPr id="1001" name="Google Shape;1001;p59"/>
            <p:cNvSpPr txBox="1"/>
            <p:nvPr/>
          </p:nvSpPr>
          <p:spPr>
            <a:xfrm>
              <a:off x="936953" y="3011540"/>
              <a:ext cx="2303400" cy="126900"/>
            </a:xfrm>
            <a:prstGeom prst="rect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300">
                  <a:solidFill>
                    <a:srgbClr val="231F20"/>
                  </a:solidFill>
                  <a:latin typeface="Cambria"/>
                  <a:ea typeface="Cambria"/>
                  <a:cs typeface="Cambria"/>
                  <a:sym typeface="Cambria"/>
                </a:rPr>
                <a:t>“&gt; 50% purchases”  “&lt; 10 products”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002" name="Google Shape;1002;p59"/>
            <p:cNvCxnSpPr/>
            <p:nvPr/>
          </p:nvCxnSpPr>
          <p:spPr>
            <a:xfrm flipH="1">
              <a:off x="2729763" y="2834883"/>
              <a:ext cx="1210200" cy="181800"/>
            </a:xfrm>
            <a:prstGeom prst="straightConnector1">
              <a:avLst/>
            </a:prstGeom>
            <a:noFill/>
            <a:ln cap="flat" cmpd="sng" w="19050">
              <a:solidFill>
                <a:srgbClr val="BE36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03" name="Google Shape;1003;p59"/>
          <p:cNvSpPr txBox="1"/>
          <p:nvPr/>
        </p:nvSpPr>
        <p:spPr>
          <a:xfrm>
            <a:off x="1106175" y="657550"/>
            <a:ext cx="45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important message: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 majority of the motivations is very sparse.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59"/>
          <p:cNvSpPr/>
          <p:nvPr/>
        </p:nvSpPr>
        <p:spPr>
          <a:xfrm rot="-1088189">
            <a:off x="3454229" y="3130486"/>
            <a:ext cx="1056278" cy="316202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Plausible</a:t>
            </a:r>
            <a:endParaRPr/>
          </a:p>
        </p:txBody>
      </p:sp>
      <p:sp>
        <p:nvSpPr>
          <p:cNvPr id="1005" name="Google Shape;1005;p59"/>
          <p:cNvSpPr txBox="1"/>
          <p:nvPr/>
        </p:nvSpPr>
        <p:spPr>
          <a:xfrm>
            <a:off x="1086525" y="3717025"/>
            <a:ext cx="3349800" cy="615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Broad motivation is more likely to appeal to a large part of the customer 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0"/>
          <p:cNvSpPr txBox="1"/>
          <p:nvPr/>
        </p:nvSpPr>
        <p:spPr>
          <a:xfrm>
            <a:off x="6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1. Introduction</a:t>
            </a:r>
            <a:endParaRPr/>
          </a:p>
        </p:txBody>
      </p:sp>
      <p:sp>
        <p:nvSpPr>
          <p:cNvPr id="1011" name="Google Shape;1011;p60"/>
          <p:cNvSpPr txBox="1"/>
          <p:nvPr/>
        </p:nvSpPr>
        <p:spPr>
          <a:xfrm>
            <a:off x="2421551" y="4716826"/>
            <a:ext cx="1800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2.Literature Review</a:t>
            </a:r>
            <a:endParaRPr/>
          </a:p>
        </p:txBody>
      </p:sp>
      <p:sp>
        <p:nvSpPr>
          <p:cNvPr id="1012" name="Google Shape;1012;p60"/>
          <p:cNvSpPr txBox="1"/>
          <p:nvPr/>
        </p:nvSpPr>
        <p:spPr>
          <a:xfrm>
            <a:off x="7410616" y="4716826"/>
            <a:ext cx="17334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5. Conclusions</a:t>
            </a:r>
            <a:endParaRPr/>
          </a:p>
        </p:txBody>
      </p:sp>
      <p:sp>
        <p:nvSpPr>
          <p:cNvPr id="1013" name="Google Shape;1013;p60"/>
          <p:cNvSpPr txBox="1"/>
          <p:nvPr/>
        </p:nvSpPr>
        <p:spPr>
          <a:xfrm>
            <a:off x="5784625" y="4716826"/>
            <a:ext cx="1626000" cy="407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4.Result</a:t>
            </a:r>
            <a:endParaRPr/>
          </a:p>
        </p:txBody>
      </p:sp>
      <p:sp>
        <p:nvSpPr>
          <p:cNvPr id="1014" name="Google Shape;1014;p60"/>
          <p:cNvSpPr txBox="1"/>
          <p:nvPr/>
        </p:nvSpPr>
        <p:spPr>
          <a:xfrm>
            <a:off x="4221550" y="4716825"/>
            <a:ext cx="1563000" cy="40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3.Methodology</a:t>
            </a:r>
            <a:endParaRPr/>
          </a:p>
        </p:txBody>
      </p:sp>
      <p:sp>
        <p:nvSpPr>
          <p:cNvPr id="1015" name="Google Shape;1015;p60"/>
          <p:cNvSpPr txBox="1"/>
          <p:nvPr/>
        </p:nvSpPr>
        <p:spPr>
          <a:xfrm>
            <a:off x="1585950" y="71975"/>
            <a:ext cx="334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4.1 Purchase Motivations -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𝝓</a:t>
            </a:r>
            <a:r>
              <a:rPr b="1" lang="en" sz="800">
                <a:latin typeface="Cambria"/>
                <a:ea typeface="Cambria"/>
                <a:cs typeface="Cambria"/>
                <a:sym typeface="Cambria"/>
              </a:rPr>
              <a:t>m</a:t>
            </a:r>
            <a:endParaRPr b="1" sz="9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16" name="Google Shape;1016;p60"/>
          <p:cNvSpPr txBox="1"/>
          <p:nvPr/>
        </p:nvSpPr>
        <p:spPr>
          <a:xfrm>
            <a:off x="5240550" y="3728388"/>
            <a:ext cx="382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7" name="Google Shape;1017;p60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b="1" i="0" lang="en" sz="1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Result</a:t>
            </a:r>
            <a:endParaRPr b="1" i="0" sz="1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18" name="Google Shape;1018;p60"/>
          <p:cNvSpPr txBox="1"/>
          <p:nvPr/>
        </p:nvSpPr>
        <p:spPr>
          <a:xfrm>
            <a:off x="1106175" y="657550"/>
            <a:ext cx="62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important message: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Use motivation, instead of existing product categories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9" name="Google Shape;1019;p60"/>
          <p:cNvSpPr txBox="1"/>
          <p:nvPr/>
        </p:nvSpPr>
        <p:spPr>
          <a:xfrm>
            <a:off x="5569850" y="1542325"/>
            <a:ext cx="1938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1F20"/>
                </a:solidFill>
                <a:latin typeface="Cambria"/>
                <a:ea typeface="Cambria"/>
                <a:cs typeface="Cambria"/>
                <a:sym typeface="Cambria"/>
              </a:rPr>
              <a:t>m=12 spread out across </a:t>
            </a:r>
            <a:endParaRPr sz="1300">
              <a:solidFill>
                <a:srgbClr val="231F2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00"/>
              <a:buFont typeface="Cambria"/>
              <a:buChar char="●"/>
            </a:pPr>
            <a:r>
              <a:rPr b="1" lang="en" sz="1300">
                <a:solidFill>
                  <a:srgbClr val="231F20"/>
                </a:solidFill>
                <a:latin typeface="Cambria"/>
                <a:ea typeface="Cambria"/>
                <a:cs typeface="Cambria"/>
                <a:sym typeface="Cambria"/>
              </a:rPr>
              <a:t>3 groups</a:t>
            </a:r>
            <a:endParaRPr b="1" sz="1300">
              <a:solidFill>
                <a:srgbClr val="231F2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00"/>
              <a:buFont typeface="Cambria"/>
              <a:buChar char="●"/>
            </a:pPr>
            <a:r>
              <a:rPr lang="en" sz="1300">
                <a:solidFill>
                  <a:srgbClr val="231F20"/>
                </a:solidFill>
                <a:latin typeface="Cambria"/>
                <a:ea typeface="Cambria"/>
                <a:cs typeface="Cambria"/>
                <a:sym typeface="Cambria"/>
              </a:rPr>
              <a:t>6 classes</a:t>
            </a:r>
            <a:endParaRPr sz="1300">
              <a:solidFill>
                <a:srgbClr val="231F2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00"/>
              <a:buFont typeface="Cambria"/>
              <a:buChar char="●"/>
            </a:pPr>
            <a:r>
              <a:rPr lang="en" sz="1300">
                <a:solidFill>
                  <a:srgbClr val="231F20"/>
                </a:solidFill>
                <a:latin typeface="Cambria"/>
                <a:ea typeface="Cambria"/>
                <a:cs typeface="Cambria"/>
                <a:sym typeface="Cambria"/>
              </a:rPr>
              <a:t>8 subclasses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20" name="Google Shape;10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150" y="3053961"/>
            <a:ext cx="4269809" cy="13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438" y="1391075"/>
            <a:ext cx="4263219" cy="134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0"/>
          <p:cNvSpPr txBox="1"/>
          <p:nvPr/>
        </p:nvSpPr>
        <p:spPr>
          <a:xfrm>
            <a:off x="5625575" y="3205200"/>
            <a:ext cx="1938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1F20"/>
                </a:solidFill>
                <a:latin typeface="Cambria"/>
                <a:ea typeface="Cambria"/>
                <a:cs typeface="Cambria"/>
                <a:sym typeface="Cambria"/>
              </a:rPr>
              <a:t>m=6 spread out across </a:t>
            </a:r>
            <a:endParaRPr sz="1300">
              <a:solidFill>
                <a:srgbClr val="231F2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00"/>
              <a:buFont typeface="Cambria"/>
              <a:buChar char="●"/>
            </a:pPr>
            <a:r>
              <a:rPr b="1" lang="en" sz="1300">
                <a:solidFill>
                  <a:srgbClr val="231F20"/>
                </a:solidFill>
                <a:latin typeface="Cambria"/>
                <a:ea typeface="Cambria"/>
                <a:cs typeface="Cambria"/>
                <a:sym typeface="Cambria"/>
              </a:rPr>
              <a:t>1 groups</a:t>
            </a:r>
            <a:endParaRPr b="1" sz="1300">
              <a:solidFill>
                <a:srgbClr val="231F2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00"/>
              <a:buFont typeface="Cambria"/>
              <a:buChar char="●"/>
            </a:pPr>
            <a:r>
              <a:rPr lang="en" sz="1300">
                <a:solidFill>
                  <a:srgbClr val="231F20"/>
                </a:solidFill>
                <a:latin typeface="Cambria"/>
                <a:ea typeface="Cambria"/>
                <a:cs typeface="Cambria"/>
                <a:sym typeface="Cambria"/>
              </a:rPr>
              <a:t>2 classes</a:t>
            </a:r>
            <a:endParaRPr sz="1300">
              <a:solidFill>
                <a:srgbClr val="231F2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00"/>
              <a:buFont typeface="Cambria"/>
              <a:buChar char="●"/>
            </a:pPr>
            <a:r>
              <a:rPr lang="en" sz="1300">
                <a:solidFill>
                  <a:srgbClr val="231F20"/>
                </a:solidFill>
                <a:latin typeface="Cambria"/>
                <a:ea typeface="Cambria"/>
                <a:cs typeface="Cambria"/>
                <a:sym typeface="Cambria"/>
              </a:rPr>
              <a:t>5 subclasses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23" name="Google Shape;1023;p60"/>
          <p:cNvSpPr/>
          <p:nvPr/>
        </p:nvSpPr>
        <p:spPr>
          <a:xfrm rot="-4143">
            <a:off x="5753474" y="2738133"/>
            <a:ext cx="2240402" cy="31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Flexible to category 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ust-Based Marketing Theory by Slidesgo">
  <a:themeElements>
    <a:clrScheme name="Simple Light">
      <a:dk1>
        <a:srgbClr val="65B4C7"/>
      </a:dk1>
      <a:lt1>
        <a:srgbClr val="1F1E1B"/>
      </a:lt1>
      <a:dk2>
        <a:srgbClr val="F2E3D4"/>
      </a:dk2>
      <a:lt2>
        <a:srgbClr val="8BC5A7"/>
      </a:lt2>
      <a:accent1>
        <a:srgbClr val="FFB224"/>
      </a:accent1>
      <a:accent2>
        <a:srgbClr val="D67097"/>
      </a:accent2>
      <a:accent3>
        <a:srgbClr val="EC833C"/>
      </a:accent3>
      <a:accent4>
        <a:srgbClr val="8AB856"/>
      </a:accent4>
      <a:accent5>
        <a:srgbClr val="FFFFFF"/>
      </a:accent5>
      <a:accent6>
        <a:srgbClr val="FFFFFF"/>
      </a:accent6>
      <a:hlink>
        <a:srgbClr val="1F1E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ust-Based Marketing Theory by Slidesgo">
  <a:themeElements>
    <a:clrScheme name="Simple Light">
      <a:dk1>
        <a:srgbClr val="65B4C7"/>
      </a:dk1>
      <a:lt1>
        <a:srgbClr val="1F1E1B"/>
      </a:lt1>
      <a:dk2>
        <a:srgbClr val="F2E3D4"/>
      </a:dk2>
      <a:lt2>
        <a:srgbClr val="8BC5A7"/>
      </a:lt2>
      <a:accent1>
        <a:srgbClr val="FFB224"/>
      </a:accent1>
      <a:accent2>
        <a:srgbClr val="D67097"/>
      </a:accent2>
      <a:accent3>
        <a:srgbClr val="EC833C"/>
      </a:accent3>
      <a:accent4>
        <a:srgbClr val="8AB856"/>
      </a:accent4>
      <a:accent5>
        <a:srgbClr val="FFFFFF"/>
      </a:accent5>
      <a:accent6>
        <a:srgbClr val="FFFFFF"/>
      </a:accent6>
      <a:hlink>
        <a:srgbClr val="1F1E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rust-Based Marketing Theory by Slidesgo">
  <a:themeElements>
    <a:clrScheme name="Simple Light">
      <a:dk1>
        <a:srgbClr val="65B4C7"/>
      </a:dk1>
      <a:lt1>
        <a:srgbClr val="1F1E1B"/>
      </a:lt1>
      <a:dk2>
        <a:srgbClr val="F2E3D4"/>
      </a:dk2>
      <a:lt2>
        <a:srgbClr val="8BC5A7"/>
      </a:lt2>
      <a:accent1>
        <a:srgbClr val="FFB224"/>
      </a:accent1>
      <a:accent2>
        <a:srgbClr val="D67097"/>
      </a:accent2>
      <a:accent3>
        <a:srgbClr val="EC833C"/>
      </a:accent3>
      <a:accent4>
        <a:srgbClr val="8AB856"/>
      </a:accent4>
      <a:accent5>
        <a:srgbClr val="FFFFFF"/>
      </a:accent5>
      <a:accent6>
        <a:srgbClr val="FFFFFF"/>
      </a:accent6>
      <a:hlink>
        <a:srgbClr val="1F1E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